
<file path=[Content_Types].xml><?xml version="1.0" encoding="utf-8"?>
<Types xmlns="http://schemas.openxmlformats.org/package/2006/content-types">
  <Default Extension="png" ContentType="image/png"/>
  <Default Extension="bin" ContentType="audio/unknown"/>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notesSlides/notesSlide6.xml" ContentType="application/vnd.openxmlformats-officedocument.presentationml.notesSlide+xml"/>
  <Override PartName="/ppt/embeddings/oleObject4.bin" ContentType="application/vnd.openxmlformats-officedocument.oleObject"/>
  <Override PartName="/ppt/notesSlides/notesSlide7.xml" ContentType="application/vnd.openxmlformats-officedocument.presentationml.notesSlide+xml"/>
  <Override PartName="/ppt/embeddings/oleObject5.bin" ContentType="application/vnd.openxmlformats-officedocument.oleObject"/>
  <Override PartName="/ppt/embeddings/oleObject6.bin" ContentType="application/vnd.openxmlformats-officedocument.oleObject"/>
  <Override PartName="/ppt/notesSlides/notesSlide8.xml" ContentType="application/vnd.openxmlformats-officedocument.presentationml.notesSlide+xml"/>
  <Override PartName="/ppt/embeddings/oleObject7.bin" ContentType="application/vnd.openxmlformats-officedocument.oleObject"/>
  <Override PartName="/ppt/notesSlides/notesSlide9.xml" ContentType="application/vnd.openxmlformats-officedocument.presentationml.notesSlide+xml"/>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handoutMasterIdLst>
    <p:handoutMasterId r:id="rId68"/>
  </p:handoutMasterIdLst>
  <p:sldIdLst>
    <p:sldId id="360" r:id="rId2"/>
    <p:sldId id="751" r:id="rId3"/>
    <p:sldId id="796" r:id="rId4"/>
    <p:sldId id="797" r:id="rId5"/>
    <p:sldId id="798" r:id="rId6"/>
    <p:sldId id="799" r:id="rId7"/>
    <p:sldId id="731" r:id="rId8"/>
    <p:sldId id="795" r:id="rId9"/>
    <p:sldId id="733" r:id="rId10"/>
    <p:sldId id="734" r:id="rId11"/>
    <p:sldId id="735" r:id="rId12"/>
    <p:sldId id="736" r:id="rId13"/>
    <p:sldId id="737" r:id="rId14"/>
    <p:sldId id="738" r:id="rId15"/>
    <p:sldId id="739" r:id="rId16"/>
    <p:sldId id="740" r:id="rId17"/>
    <p:sldId id="741" r:id="rId18"/>
    <p:sldId id="742" r:id="rId19"/>
    <p:sldId id="743" r:id="rId20"/>
    <p:sldId id="744" r:id="rId21"/>
    <p:sldId id="745" r:id="rId22"/>
    <p:sldId id="794" r:id="rId23"/>
    <p:sldId id="746" r:id="rId24"/>
    <p:sldId id="747" r:id="rId25"/>
    <p:sldId id="748" r:id="rId26"/>
    <p:sldId id="801" r:id="rId27"/>
    <p:sldId id="754" r:id="rId28"/>
    <p:sldId id="755" r:id="rId29"/>
    <p:sldId id="756" r:id="rId30"/>
    <p:sldId id="757" r:id="rId31"/>
    <p:sldId id="758" r:id="rId32"/>
    <p:sldId id="759" r:id="rId33"/>
    <p:sldId id="752" r:id="rId34"/>
    <p:sldId id="760" r:id="rId35"/>
    <p:sldId id="761" r:id="rId36"/>
    <p:sldId id="762" r:id="rId37"/>
    <p:sldId id="763" r:id="rId38"/>
    <p:sldId id="764" r:id="rId39"/>
    <p:sldId id="765" r:id="rId40"/>
    <p:sldId id="766" r:id="rId41"/>
    <p:sldId id="767" r:id="rId42"/>
    <p:sldId id="800" r:id="rId43"/>
    <p:sldId id="769" r:id="rId44"/>
    <p:sldId id="770" r:id="rId45"/>
    <p:sldId id="771" r:id="rId46"/>
    <p:sldId id="772" r:id="rId47"/>
    <p:sldId id="773" r:id="rId48"/>
    <p:sldId id="774" r:id="rId49"/>
    <p:sldId id="775" r:id="rId50"/>
    <p:sldId id="776" r:id="rId51"/>
    <p:sldId id="777" r:id="rId52"/>
    <p:sldId id="778" r:id="rId53"/>
    <p:sldId id="781" r:id="rId54"/>
    <p:sldId id="782" r:id="rId55"/>
    <p:sldId id="784" r:id="rId56"/>
    <p:sldId id="785" r:id="rId57"/>
    <p:sldId id="786" r:id="rId58"/>
    <p:sldId id="787" r:id="rId59"/>
    <p:sldId id="788" r:id="rId60"/>
    <p:sldId id="789" r:id="rId61"/>
    <p:sldId id="790" r:id="rId62"/>
    <p:sldId id="791" r:id="rId63"/>
    <p:sldId id="792" r:id="rId64"/>
    <p:sldId id="793" r:id="rId65"/>
    <p:sldId id="750" r:id="rId66"/>
  </p:sldIdLst>
  <p:sldSz cx="9144000" cy="6858000" type="screen4x3"/>
  <p:notesSz cx="6858000" cy="9290050"/>
  <p:defaultTextStyle>
    <a:defPPr>
      <a:defRPr lang="en-US"/>
    </a:defPPr>
    <a:lvl1pPr algn="l" rtl="0" eaLnBrk="0" fontAlgn="base" hangingPunct="0">
      <a:spcBef>
        <a:spcPct val="0"/>
      </a:spcBef>
      <a:spcAft>
        <a:spcPct val="0"/>
      </a:spcAft>
      <a:defRPr sz="2800" kern="1200">
        <a:solidFill>
          <a:schemeClr val="tx1"/>
        </a:solidFill>
        <a:latin typeface="Tahoma" panose="020B0604030504040204" pitchFamily="34" charset="0"/>
        <a:ea typeface="SimSun" panose="02010600030101010101" pitchFamily="2" charset="-122"/>
        <a:cs typeface="+mn-cs"/>
      </a:defRPr>
    </a:lvl1pPr>
    <a:lvl2pPr marL="457200" algn="l" rtl="0" eaLnBrk="0" fontAlgn="base" hangingPunct="0">
      <a:spcBef>
        <a:spcPct val="0"/>
      </a:spcBef>
      <a:spcAft>
        <a:spcPct val="0"/>
      </a:spcAft>
      <a:defRPr sz="2800" kern="1200">
        <a:solidFill>
          <a:schemeClr val="tx1"/>
        </a:solidFill>
        <a:latin typeface="Tahoma" panose="020B0604030504040204" pitchFamily="34" charset="0"/>
        <a:ea typeface="SimSun" panose="02010600030101010101" pitchFamily="2" charset="-122"/>
        <a:cs typeface="+mn-cs"/>
      </a:defRPr>
    </a:lvl2pPr>
    <a:lvl3pPr marL="914400" algn="l" rtl="0" eaLnBrk="0" fontAlgn="base" hangingPunct="0">
      <a:spcBef>
        <a:spcPct val="0"/>
      </a:spcBef>
      <a:spcAft>
        <a:spcPct val="0"/>
      </a:spcAft>
      <a:defRPr sz="2800" kern="1200">
        <a:solidFill>
          <a:schemeClr val="tx1"/>
        </a:solidFill>
        <a:latin typeface="Tahoma" panose="020B0604030504040204" pitchFamily="34" charset="0"/>
        <a:ea typeface="SimSun" panose="02010600030101010101" pitchFamily="2" charset="-122"/>
        <a:cs typeface="+mn-cs"/>
      </a:defRPr>
    </a:lvl3pPr>
    <a:lvl4pPr marL="1371600" algn="l" rtl="0" eaLnBrk="0" fontAlgn="base" hangingPunct="0">
      <a:spcBef>
        <a:spcPct val="0"/>
      </a:spcBef>
      <a:spcAft>
        <a:spcPct val="0"/>
      </a:spcAft>
      <a:defRPr sz="2800" kern="1200">
        <a:solidFill>
          <a:schemeClr val="tx1"/>
        </a:solidFill>
        <a:latin typeface="Tahoma" panose="020B0604030504040204" pitchFamily="34" charset="0"/>
        <a:ea typeface="SimSun" panose="02010600030101010101" pitchFamily="2" charset="-122"/>
        <a:cs typeface="+mn-cs"/>
      </a:defRPr>
    </a:lvl4pPr>
    <a:lvl5pPr marL="1828800" algn="l" rtl="0" eaLnBrk="0" fontAlgn="base" hangingPunct="0">
      <a:spcBef>
        <a:spcPct val="0"/>
      </a:spcBef>
      <a:spcAft>
        <a:spcPct val="0"/>
      </a:spcAft>
      <a:defRPr sz="2800" kern="1200">
        <a:solidFill>
          <a:schemeClr val="tx1"/>
        </a:solidFill>
        <a:latin typeface="Tahoma" panose="020B0604030504040204" pitchFamily="34" charset="0"/>
        <a:ea typeface="SimSun" panose="02010600030101010101" pitchFamily="2" charset="-122"/>
        <a:cs typeface="+mn-cs"/>
      </a:defRPr>
    </a:lvl5pPr>
    <a:lvl6pPr marL="2286000" algn="l" defTabSz="914400" rtl="0" eaLnBrk="1" latinLnBrk="0" hangingPunct="1">
      <a:defRPr sz="2800" kern="1200">
        <a:solidFill>
          <a:schemeClr val="tx1"/>
        </a:solidFill>
        <a:latin typeface="Tahoma" panose="020B0604030504040204" pitchFamily="34" charset="0"/>
        <a:ea typeface="SimSun" panose="02010600030101010101" pitchFamily="2" charset="-122"/>
        <a:cs typeface="+mn-cs"/>
      </a:defRPr>
    </a:lvl6pPr>
    <a:lvl7pPr marL="2743200" algn="l" defTabSz="914400" rtl="0" eaLnBrk="1" latinLnBrk="0" hangingPunct="1">
      <a:defRPr sz="2800" kern="1200">
        <a:solidFill>
          <a:schemeClr val="tx1"/>
        </a:solidFill>
        <a:latin typeface="Tahoma" panose="020B0604030504040204" pitchFamily="34" charset="0"/>
        <a:ea typeface="SimSun" panose="02010600030101010101" pitchFamily="2" charset="-122"/>
        <a:cs typeface="+mn-cs"/>
      </a:defRPr>
    </a:lvl7pPr>
    <a:lvl8pPr marL="3200400" algn="l" defTabSz="914400" rtl="0" eaLnBrk="1" latinLnBrk="0" hangingPunct="1">
      <a:defRPr sz="2800" kern="1200">
        <a:solidFill>
          <a:schemeClr val="tx1"/>
        </a:solidFill>
        <a:latin typeface="Tahoma" panose="020B0604030504040204" pitchFamily="34" charset="0"/>
        <a:ea typeface="SimSun" panose="02010600030101010101" pitchFamily="2" charset="-122"/>
        <a:cs typeface="+mn-cs"/>
      </a:defRPr>
    </a:lvl8pPr>
    <a:lvl9pPr marL="3657600" algn="l" defTabSz="914400" rtl="0" eaLnBrk="1" latinLnBrk="0" hangingPunct="1">
      <a:defRPr sz="2800" kern="1200">
        <a:solidFill>
          <a:schemeClr val="tx1"/>
        </a:solidFill>
        <a:latin typeface="Tahoma" panose="020B0604030504040204" pitchFamily="34" charset="0"/>
        <a:ea typeface="SimSun"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6">
          <p15:clr>
            <a:srgbClr val="A4A3A4"/>
          </p15:clr>
        </p15:guide>
        <p15:guide id="2" pos="216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CC"/>
    <a:srgbClr val="FF99CC"/>
    <a:srgbClr val="000099"/>
    <a:srgbClr val="FF9900"/>
    <a:srgbClr val="FF0000"/>
    <a:srgbClr val="CCECFF"/>
    <a:srgbClr val="CCFF99"/>
    <a:srgbClr val="00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748" autoAdjust="0"/>
    <p:restoredTop sz="93274" autoAdjust="0"/>
  </p:normalViewPr>
  <p:slideViewPr>
    <p:cSldViewPr>
      <p:cViewPr varScale="1">
        <p:scale>
          <a:sx n="58" d="100"/>
          <a:sy n="58" d="100"/>
        </p:scale>
        <p:origin x="1416"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100"/>
    </p:cViewPr>
  </p:sorterViewPr>
  <p:notesViewPr>
    <p:cSldViewPr>
      <p:cViewPr varScale="1">
        <p:scale>
          <a:sx n="56" d="100"/>
          <a:sy n="56" d="100"/>
        </p:scale>
        <p:origin x="1806" y="42"/>
      </p:cViewPr>
      <p:guideLst>
        <p:guide orient="horz" pos="2926"/>
        <p:guide pos="2161"/>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DD0E09-62C8-4C83-924D-044EA6FA9DA3}"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zh-CN" altLang="en-US"/>
        </a:p>
      </dgm:t>
    </dgm:pt>
    <dgm:pt modelId="{E0163E4F-FF7C-4C41-9A95-AC7233391076}">
      <dgm:prSet phldrT="[文本]" custT="1"/>
      <dgm:spPr>
        <a:solidFill>
          <a:srgbClr val="0000FF"/>
        </a:solidFill>
      </dgm:spPr>
      <dgm:t>
        <a:bodyPr/>
        <a:lstStyle/>
        <a:p>
          <a:r>
            <a:rPr lang="en-US" altLang="en-US" sz="1200" b="1" dirty="0"/>
            <a:t>terrain </a:t>
          </a:r>
          <a:endParaRPr lang="zh-CN" altLang="en-US" sz="1200" b="1" dirty="0"/>
        </a:p>
      </dgm:t>
    </dgm:pt>
    <dgm:pt modelId="{408C9282-26DB-488D-8A62-22070FB00A3B}" type="parTrans" cxnId="{B77C572A-098E-4190-BBB5-772932204C9F}">
      <dgm:prSet/>
      <dgm:spPr/>
      <dgm:t>
        <a:bodyPr/>
        <a:lstStyle/>
        <a:p>
          <a:endParaRPr lang="zh-CN" altLang="en-US" sz="1200" b="1"/>
        </a:p>
      </dgm:t>
    </dgm:pt>
    <dgm:pt modelId="{2EB18CC3-3165-43E9-B7A2-E59C4EC283C1}" type="sibTrans" cxnId="{B77C572A-098E-4190-BBB5-772932204C9F}">
      <dgm:prSet custT="1"/>
      <dgm:spPr>
        <a:solidFill>
          <a:srgbClr val="00B0F0"/>
        </a:solidFill>
      </dgm:spPr>
      <dgm:t>
        <a:bodyPr/>
        <a:lstStyle/>
        <a:p>
          <a:endParaRPr lang="zh-CN" altLang="en-US" sz="1200" b="1"/>
        </a:p>
      </dgm:t>
    </dgm:pt>
    <dgm:pt modelId="{51D40955-AC5A-4EDF-B1D0-0780985E48D5}">
      <dgm:prSet phldrT="[文本]" custT="1"/>
      <dgm:spPr>
        <a:solidFill>
          <a:srgbClr val="0000FF"/>
        </a:solidFill>
      </dgm:spPr>
      <dgm:t>
        <a:bodyPr/>
        <a:lstStyle/>
        <a:p>
          <a:r>
            <a:rPr lang="en-US" altLang="zh-CN" sz="1200" b="1" dirty="0"/>
            <a:t>season</a:t>
          </a:r>
          <a:endParaRPr lang="zh-CN" altLang="en-US" sz="1200" b="1" dirty="0"/>
        </a:p>
      </dgm:t>
    </dgm:pt>
    <dgm:pt modelId="{794BF321-589E-4F6C-805D-D7B20F4B2127}" type="parTrans" cxnId="{D91C07FF-274E-4ACE-AB2C-D44F67C52966}">
      <dgm:prSet/>
      <dgm:spPr/>
      <dgm:t>
        <a:bodyPr/>
        <a:lstStyle/>
        <a:p>
          <a:endParaRPr lang="zh-CN" altLang="en-US" sz="1200" b="1"/>
        </a:p>
      </dgm:t>
    </dgm:pt>
    <dgm:pt modelId="{9B287AB1-AE1C-4E61-AAE2-2B2EE964031B}" type="sibTrans" cxnId="{D91C07FF-274E-4ACE-AB2C-D44F67C52966}">
      <dgm:prSet custT="1"/>
      <dgm:spPr>
        <a:solidFill>
          <a:srgbClr val="00B0F0"/>
        </a:solidFill>
      </dgm:spPr>
      <dgm:t>
        <a:bodyPr/>
        <a:lstStyle/>
        <a:p>
          <a:endParaRPr lang="zh-CN" altLang="en-US" sz="1200" b="1"/>
        </a:p>
      </dgm:t>
    </dgm:pt>
    <dgm:pt modelId="{C4F17EB0-10DB-4A96-BDA5-BED07AD0308D}">
      <dgm:prSet phldrT="[文本]" custT="1"/>
      <dgm:spPr>
        <a:solidFill>
          <a:srgbClr val="0000FF"/>
        </a:solidFill>
      </dgm:spPr>
      <dgm:t>
        <a:bodyPr/>
        <a:lstStyle/>
        <a:p>
          <a:r>
            <a:rPr lang="en-US" altLang="en-US" sz="1200" b="1" dirty="0"/>
            <a:t>raindrop distribution </a:t>
          </a:r>
          <a:endParaRPr lang="zh-CN" altLang="en-US" sz="1200" b="1" dirty="0"/>
        </a:p>
      </dgm:t>
    </dgm:pt>
    <dgm:pt modelId="{24F04740-D9B0-4F0B-853C-9AE13AE2C12D}" type="parTrans" cxnId="{511D32D4-C686-4590-9BBE-E23EF817A80D}">
      <dgm:prSet/>
      <dgm:spPr/>
      <dgm:t>
        <a:bodyPr/>
        <a:lstStyle/>
        <a:p>
          <a:endParaRPr lang="zh-CN" altLang="en-US" sz="1200" b="1"/>
        </a:p>
      </dgm:t>
    </dgm:pt>
    <dgm:pt modelId="{E20770A8-6E2B-4347-903F-855ADE9FC023}" type="sibTrans" cxnId="{511D32D4-C686-4590-9BBE-E23EF817A80D}">
      <dgm:prSet custT="1"/>
      <dgm:spPr>
        <a:solidFill>
          <a:srgbClr val="00B0F0"/>
        </a:solidFill>
      </dgm:spPr>
      <dgm:t>
        <a:bodyPr/>
        <a:lstStyle/>
        <a:p>
          <a:endParaRPr lang="zh-CN" altLang="en-US" sz="1200" b="1"/>
        </a:p>
      </dgm:t>
    </dgm:pt>
    <dgm:pt modelId="{F202D166-B61F-4BDE-A93E-A49FF922BEFD}">
      <dgm:prSet phldrT="[文本]" custT="1"/>
      <dgm:spPr>
        <a:solidFill>
          <a:srgbClr val="0000FF"/>
        </a:solidFill>
      </dgm:spPr>
      <dgm:t>
        <a:bodyPr/>
        <a:lstStyle/>
        <a:p>
          <a:r>
            <a:rPr lang="en-US" altLang="zh-CN" sz="1200" b="1" dirty="0"/>
            <a:t>rainfall types</a:t>
          </a:r>
          <a:endParaRPr lang="zh-CN" altLang="en-US" sz="1200" b="1" dirty="0"/>
        </a:p>
      </dgm:t>
    </dgm:pt>
    <dgm:pt modelId="{7A3B2F60-EAA1-46E3-B51E-4F5B1CACFD89}" type="parTrans" cxnId="{589ACFF3-B33F-48F7-AE9B-6B3D93D7B1F7}">
      <dgm:prSet/>
      <dgm:spPr/>
      <dgm:t>
        <a:bodyPr/>
        <a:lstStyle/>
        <a:p>
          <a:endParaRPr lang="zh-CN" altLang="en-US" sz="1200" b="1"/>
        </a:p>
      </dgm:t>
    </dgm:pt>
    <dgm:pt modelId="{FB87D05E-4952-41DE-A7B9-B669E88B20B8}" type="sibTrans" cxnId="{589ACFF3-B33F-48F7-AE9B-6B3D93D7B1F7}">
      <dgm:prSet custT="1"/>
      <dgm:spPr>
        <a:solidFill>
          <a:srgbClr val="00B0F0"/>
        </a:solidFill>
      </dgm:spPr>
      <dgm:t>
        <a:bodyPr/>
        <a:lstStyle/>
        <a:p>
          <a:endParaRPr lang="zh-CN" altLang="en-US" sz="1200" b="1"/>
        </a:p>
      </dgm:t>
    </dgm:pt>
    <dgm:pt modelId="{10F9A4B9-0FBE-4CEE-8033-DA0E46EC8B0E}">
      <dgm:prSet phldrT="[文本]" custT="1"/>
      <dgm:spPr>
        <a:solidFill>
          <a:srgbClr val="0000FF"/>
        </a:solidFill>
      </dgm:spPr>
      <dgm:t>
        <a:bodyPr/>
        <a:lstStyle/>
        <a:p>
          <a:r>
            <a:rPr lang="en-US" altLang="en-US" sz="1200" b="1" dirty="0"/>
            <a:t>precipitation phase </a:t>
          </a:r>
          <a:endParaRPr lang="zh-CN" altLang="en-US" sz="1200" b="1" dirty="0"/>
        </a:p>
      </dgm:t>
    </dgm:pt>
    <dgm:pt modelId="{43862656-5552-4DD2-9768-6281D471C3F5}" type="parTrans" cxnId="{E53AE6A4-71A2-4877-B14D-B6633E9A9484}">
      <dgm:prSet/>
      <dgm:spPr/>
      <dgm:t>
        <a:bodyPr/>
        <a:lstStyle/>
        <a:p>
          <a:endParaRPr lang="zh-CN" altLang="en-US" sz="1200" b="1"/>
        </a:p>
      </dgm:t>
    </dgm:pt>
    <dgm:pt modelId="{8B76BC60-233A-4B76-BCCC-1FAE91D5F27B}" type="sibTrans" cxnId="{E53AE6A4-71A2-4877-B14D-B6633E9A9484}">
      <dgm:prSet custT="1"/>
      <dgm:spPr>
        <a:solidFill>
          <a:srgbClr val="00B0F0"/>
        </a:solidFill>
      </dgm:spPr>
      <dgm:t>
        <a:bodyPr/>
        <a:lstStyle/>
        <a:p>
          <a:endParaRPr lang="zh-CN" altLang="en-US" sz="1200" b="1"/>
        </a:p>
      </dgm:t>
    </dgm:pt>
    <dgm:pt modelId="{D9FB9B06-86F1-4D33-807B-D753CEEBA68C}">
      <dgm:prSet phldrT="[文本]" custT="1"/>
      <dgm:spPr>
        <a:solidFill>
          <a:srgbClr val="0000FF"/>
        </a:solidFill>
      </dgm:spPr>
      <dgm:t>
        <a:bodyPr/>
        <a:lstStyle/>
        <a:p>
          <a:r>
            <a:rPr lang="en-US" altLang="zh-CN" sz="1200" b="1" dirty="0"/>
            <a:t>noise of radar</a:t>
          </a:r>
          <a:endParaRPr lang="zh-CN" altLang="en-US" sz="1200" b="1" dirty="0"/>
        </a:p>
      </dgm:t>
    </dgm:pt>
    <dgm:pt modelId="{2AE58FC1-B194-4461-9CB6-C70ED03E91D2}" type="parTrans" cxnId="{A3EB8051-507A-4B61-AF00-B903EFF14DB0}">
      <dgm:prSet/>
      <dgm:spPr/>
      <dgm:t>
        <a:bodyPr/>
        <a:lstStyle/>
        <a:p>
          <a:endParaRPr lang="zh-CN" altLang="en-US" sz="1200" b="1"/>
        </a:p>
      </dgm:t>
    </dgm:pt>
    <dgm:pt modelId="{F58FBFC7-21B6-4E11-8FED-D32A4D30D424}" type="sibTrans" cxnId="{A3EB8051-507A-4B61-AF00-B903EFF14DB0}">
      <dgm:prSet custT="1"/>
      <dgm:spPr>
        <a:solidFill>
          <a:srgbClr val="00B0F0"/>
        </a:solidFill>
      </dgm:spPr>
      <dgm:t>
        <a:bodyPr/>
        <a:lstStyle/>
        <a:p>
          <a:endParaRPr lang="zh-CN" altLang="en-US" sz="1200" b="1"/>
        </a:p>
      </dgm:t>
    </dgm:pt>
    <dgm:pt modelId="{63DBA7FD-4111-4E00-AEBF-ED847500523D}" type="pres">
      <dgm:prSet presAssocID="{D4DD0E09-62C8-4C83-924D-044EA6FA9DA3}" presName="cycle" presStyleCnt="0">
        <dgm:presLayoutVars>
          <dgm:dir/>
          <dgm:resizeHandles val="exact"/>
        </dgm:presLayoutVars>
      </dgm:prSet>
      <dgm:spPr/>
      <dgm:t>
        <a:bodyPr/>
        <a:lstStyle/>
        <a:p>
          <a:endParaRPr lang="en-US"/>
        </a:p>
      </dgm:t>
    </dgm:pt>
    <dgm:pt modelId="{E507B6A1-9364-433D-AC85-8B1F3927A40F}" type="pres">
      <dgm:prSet presAssocID="{E0163E4F-FF7C-4C41-9A95-AC7233391076}" presName="node" presStyleLbl="node1" presStyleIdx="0" presStyleCnt="6" custScaleX="111450" custScaleY="100093">
        <dgm:presLayoutVars>
          <dgm:bulletEnabled val="1"/>
        </dgm:presLayoutVars>
      </dgm:prSet>
      <dgm:spPr/>
      <dgm:t>
        <a:bodyPr/>
        <a:lstStyle/>
        <a:p>
          <a:endParaRPr lang="en-US"/>
        </a:p>
      </dgm:t>
    </dgm:pt>
    <dgm:pt modelId="{ABEAE9F1-E578-4D37-88A5-846C0BDBE9BF}" type="pres">
      <dgm:prSet presAssocID="{2EB18CC3-3165-43E9-B7A2-E59C4EC283C1}" presName="sibTrans" presStyleLbl="sibTrans2D1" presStyleIdx="0" presStyleCnt="6"/>
      <dgm:spPr/>
      <dgm:t>
        <a:bodyPr/>
        <a:lstStyle/>
        <a:p>
          <a:endParaRPr lang="en-US"/>
        </a:p>
      </dgm:t>
    </dgm:pt>
    <dgm:pt modelId="{FD4CDB5C-3440-4F9A-ADFA-C28DAEC756BB}" type="pres">
      <dgm:prSet presAssocID="{2EB18CC3-3165-43E9-B7A2-E59C4EC283C1}" presName="connectorText" presStyleLbl="sibTrans2D1" presStyleIdx="0" presStyleCnt="6"/>
      <dgm:spPr/>
      <dgm:t>
        <a:bodyPr/>
        <a:lstStyle/>
        <a:p>
          <a:endParaRPr lang="en-US"/>
        </a:p>
      </dgm:t>
    </dgm:pt>
    <dgm:pt modelId="{7BC5AF5B-E667-49AC-AA71-B9A464B83AEC}" type="pres">
      <dgm:prSet presAssocID="{51D40955-AC5A-4EDF-B1D0-0780985E48D5}" presName="node" presStyleLbl="node1" presStyleIdx="1" presStyleCnt="6" custScaleX="106781">
        <dgm:presLayoutVars>
          <dgm:bulletEnabled val="1"/>
        </dgm:presLayoutVars>
      </dgm:prSet>
      <dgm:spPr/>
      <dgm:t>
        <a:bodyPr/>
        <a:lstStyle/>
        <a:p>
          <a:endParaRPr lang="en-US"/>
        </a:p>
      </dgm:t>
    </dgm:pt>
    <dgm:pt modelId="{E7787BD7-1A11-4A26-B13E-9E63E3A7A19E}" type="pres">
      <dgm:prSet presAssocID="{9B287AB1-AE1C-4E61-AAE2-2B2EE964031B}" presName="sibTrans" presStyleLbl="sibTrans2D1" presStyleIdx="1" presStyleCnt="6"/>
      <dgm:spPr/>
      <dgm:t>
        <a:bodyPr/>
        <a:lstStyle/>
        <a:p>
          <a:endParaRPr lang="en-US"/>
        </a:p>
      </dgm:t>
    </dgm:pt>
    <dgm:pt modelId="{1921B53A-2505-45FB-B576-99E8FB84703F}" type="pres">
      <dgm:prSet presAssocID="{9B287AB1-AE1C-4E61-AAE2-2B2EE964031B}" presName="connectorText" presStyleLbl="sibTrans2D1" presStyleIdx="1" presStyleCnt="6"/>
      <dgm:spPr/>
      <dgm:t>
        <a:bodyPr/>
        <a:lstStyle/>
        <a:p>
          <a:endParaRPr lang="en-US"/>
        </a:p>
      </dgm:t>
    </dgm:pt>
    <dgm:pt modelId="{4445CE8D-13D0-4A7D-80EA-C34A4CE49150}" type="pres">
      <dgm:prSet presAssocID="{C4F17EB0-10DB-4A96-BDA5-BED07AD0308D}" presName="node" presStyleLbl="node1" presStyleIdx="2" presStyleCnt="6" custScaleX="105365">
        <dgm:presLayoutVars>
          <dgm:bulletEnabled val="1"/>
        </dgm:presLayoutVars>
      </dgm:prSet>
      <dgm:spPr/>
      <dgm:t>
        <a:bodyPr/>
        <a:lstStyle/>
        <a:p>
          <a:endParaRPr lang="en-US"/>
        </a:p>
      </dgm:t>
    </dgm:pt>
    <dgm:pt modelId="{B5461E0D-2CD6-4C81-809A-A584702630D7}" type="pres">
      <dgm:prSet presAssocID="{E20770A8-6E2B-4347-903F-855ADE9FC023}" presName="sibTrans" presStyleLbl="sibTrans2D1" presStyleIdx="2" presStyleCnt="6"/>
      <dgm:spPr/>
      <dgm:t>
        <a:bodyPr/>
        <a:lstStyle/>
        <a:p>
          <a:endParaRPr lang="en-US"/>
        </a:p>
      </dgm:t>
    </dgm:pt>
    <dgm:pt modelId="{1D180874-59DC-49DC-B58D-E4080AEEF0BF}" type="pres">
      <dgm:prSet presAssocID="{E20770A8-6E2B-4347-903F-855ADE9FC023}" presName="connectorText" presStyleLbl="sibTrans2D1" presStyleIdx="2" presStyleCnt="6"/>
      <dgm:spPr/>
      <dgm:t>
        <a:bodyPr/>
        <a:lstStyle/>
        <a:p>
          <a:endParaRPr lang="en-US"/>
        </a:p>
      </dgm:t>
    </dgm:pt>
    <dgm:pt modelId="{FC8FCAEE-C636-4D1A-893E-B7517868F81A}" type="pres">
      <dgm:prSet presAssocID="{F202D166-B61F-4BDE-A93E-A49FF922BEFD}" presName="node" presStyleLbl="node1" presStyleIdx="3" presStyleCnt="6" custScaleX="105777" custScaleY="90623">
        <dgm:presLayoutVars>
          <dgm:bulletEnabled val="1"/>
        </dgm:presLayoutVars>
      </dgm:prSet>
      <dgm:spPr/>
      <dgm:t>
        <a:bodyPr/>
        <a:lstStyle/>
        <a:p>
          <a:endParaRPr lang="en-US"/>
        </a:p>
      </dgm:t>
    </dgm:pt>
    <dgm:pt modelId="{A673F772-5374-4177-892E-376D9BC163EE}" type="pres">
      <dgm:prSet presAssocID="{FB87D05E-4952-41DE-A7B9-B669E88B20B8}" presName="sibTrans" presStyleLbl="sibTrans2D1" presStyleIdx="3" presStyleCnt="6"/>
      <dgm:spPr/>
      <dgm:t>
        <a:bodyPr/>
        <a:lstStyle/>
        <a:p>
          <a:endParaRPr lang="en-US"/>
        </a:p>
      </dgm:t>
    </dgm:pt>
    <dgm:pt modelId="{EEF951C2-EFC7-479F-9937-3F35F8EC417A}" type="pres">
      <dgm:prSet presAssocID="{FB87D05E-4952-41DE-A7B9-B669E88B20B8}" presName="connectorText" presStyleLbl="sibTrans2D1" presStyleIdx="3" presStyleCnt="6"/>
      <dgm:spPr/>
      <dgm:t>
        <a:bodyPr/>
        <a:lstStyle/>
        <a:p>
          <a:endParaRPr lang="en-US"/>
        </a:p>
      </dgm:t>
    </dgm:pt>
    <dgm:pt modelId="{51F679F2-FE40-4B1D-8A96-CBC5BF0E905C}" type="pres">
      <dgm:prSet presAssocID="{10F9A4B9-0FBE-4CEE-8033-DA0E46EC8B0E}" presName="node" presStyleLbl="node1" presStyleIdx="4" presStyleCnt="6" custScaleX="112921">
        <dgm:presLayoutVars>
          <dgm:bulletEnabled val="1"/>
        </dgm:presLayoutVars>
      </dgm:prSet>
      <dgm:spPr/>
      <dgm:t>
        <a:bodyPr/>
        <a:lstStyle/>
        <a:p>
          <a:endParaRPr lang="en-US"/>
        </a:p>
      </dgm:t>
    </dgm:pt>
    <dgm:pt modelId="{8CD01D70-1C60-49E2-9435-5CC17ADD8C69}" type="pres">
      <dgm:prSet presAssocID="{8B76BC60-233A-4B76-BCCC-1FAE91D5F27B}" presName="sibTrans" presStyleLbl="sibTrans2D1" presStyleIdx="4" presStyleCnt="6"/>
      <dgm:spPr/>
      <dgm:t>
        <a:bodyPr/>
        <a:lstStyle/>
        <a:p>
          <a:endParaRPr lang="en-US"/>
        </a:p>
      </dgm:t>
    </dgm:pt>
    <dgm:pt modelId="{37BCB807-00F0-4314-BEA8-DA8E8F0B3E7E}" type="pres">
      <dgm:prSet presAssocID="{8B76BC60-233A-4B76-BCCC-1FAE91D5F27B}" presName="connectorText" presStyleLbl="sibTrans2D1" presStyleIdx="4" presStyleCnt="6"/>
      <dgm:spPr/>
      <dgm:t>
        <a:bodyPr/>
        <a:lstStyle/>
        <a:p>
          <a:endParaRPr lang="en-US"/>
        </a:p>
      </dgm:t>
    </dgm:pt>
    <dgm:pt modelId="{600FB417-A803-4E43-8685-CD8EEC82074C}" type="pres">
      <dgm:prSet presAssocID="{D9FB9B06-86F1-4D33-807B-D753CEEBA68C}" presName="node" presStyleLbl="node1" presStyleIdx="5" presStyleCnt="6" custScaleX="112921" custScaleY="108355">
        <dgm:presLayoutVars>
          <dgm:bulletEnabled val="1"/>
        </dgm:presLayoutVars>
      </dgm:prSet>
      <dgm:spPr/>
      <dgm:t>
        <a:bodyPr/>
        <a:lstStyle/>
        <a:p>
          <a:endParaRPr lang="en-US"/>
        </a:p>
      </dgm:t>
    </dgm:pt>
    <dgm:pt modelId="{F96D2D58-40D0-48CF-BEA8-09E7CEB09244}" type="pres">
      <dgm:prSet presAssocID="{F58FBFC7-21B6-4E11-8FED-D32A4D30D424}" presName="sibTrans" presStyleLbl="sibTrans2D1" presStyleIdx="5" presStyleCnt="6"/>
      <dgm:spPr/>
      <dgm:t>
        <a:bodyPr/>
        <a:lstStyle/>
        <a:p>
          <a:endParaRPr lang="en-US"/>
        </a:p>
      </dgm:t>
    </dgm:pt>
    <dgm:pt modelId="{A797BAB7-6471-4EC5-9F6E-DD835ACD322E}" type="pres">
      <dgm:prSet presAssocID="{F58FBFC7-21B6-4E11-8FED-D32A4D30D424}" presName="connectorText" presStyleLbl="sibTrans2D1" presStyleIdx="5" presStyleCnt="6"/>
      <dgm:spPr/>
      <dgm:t>
        <a:bodyPr/>
        <a:lstStyle/>
        <a:p>
          <a:endParaRPr lang="en-US"/>
        </a:p>
      </dgm:t>
    </dgm:pt>
  </dgm:ptLst>
  <dgm:cxnLst>
    <dgm:cxn modelId="{AD43D3CD-2D8C-4B41-B181-243873EC5818}" type="presOf" srcId="{D9FB9B06-86F1-4D33-807B-D753CEEBA68C}" destId="{600FB417-A803-4E43-8685-CD8EEC82074C}" srcOrd="0" destOrd="0" presId="urn:microsoft.com/office/officeart/2005/8/layout/cycle2"/>
    <dgm:cxn modelId="{5420F938-37A1-D546-83DB-CD0D690A5552}" type="presOf" srcId="{E20770A8-6E2B-4347-903F-855ADE9FC023}" destId="{1D180874-59DC-49DC-B58D-E4080AEEF0BF}" srcOrd="1" destOrd="0" presId="urn:microsoft.com/office/officeart/2005/8/layout/cycle2"/>
    <dgm:cxn modelId="{43D21581-8566-B946-A10D-C16209F81088}" type="presOf" srcId="{D4DD0E09-62C8-4C83-924D-044EA6FA9DA3}" destId="{63DBA7FD-4111-4E00-AEBF-ED847500523D}" srcOrd="0" destOrd="0" presId="urn:microsoft.com/office/officeart/2005/8/layout/cycle2"/>
    <dgm:cxn modelId="{A077A367-ADCC-3249-9D90-769A628F6747}" type="presOf" srcId="{FB87D05E-4952-41DE-A7B9-B669E88B20B8}" destId="{EEF951C2-EFC7-479F-9937-3F35F8EC417A}" srcOrd="1" destOrd="0" presId="urn:microsoft.com/office/officeart/2005/8/layout/cycle2"/>
    <dgm:cxn modelId="{89C6AA5E-C085-FE4C-A2B7-02425C231C1F}" type="presOf" srcId="{10F9A4B9-0FBE-4CEE-8033-DA0E46EC8B0E}" destId="{51F679F2-FE40-4B1D-8A96-CBC5BF0E905C}" srcOrd="0" destOrd="0" presId="urn:microsoft.com/office/officeart/2005/8/layout/cycle2"/>
    <dgm:cxn modelId="{0A5FB140-1C94-A045-A8C7-28B84A047614}" type="presOf" srcId="{8B76BC60-233A-4B76-BCCC-1FAE91D5F27B}" destId="{37BCB807-00F0-4314-BEA8-DA8E8F0B3E7E}" srcOrd="1" destOrd="0" presId="urn:microsoft.com/office/officeart/2005/8/layout/cycle2"/>
    <dgm:cxn modelId="{511D32D4-C686-4590-9BBE-E23EF817A80D}" srcId="{D4DD0E09-62C8-4C83-924D-044EA6FA9DA3}" destId="{C4F17EB0-10DB-4A96-BDA5-BED07AD0308D}" srcOrd="2" destOrd="0" parTransId="{24F04740-D9B0-4F0B-853C-9AE13AE2C12D}" sibTransId="{E20770A8-6E2B-4347-903F-855ADE9FC023}"/>
    <dgm:cxn modelId="{9C2FD1C9-ED79-C341-A172-CBD0CCDF55F4}" type="presOf" srcId="{51D40955-AC5A-4EDF-B1D0-0780985E48D5}" destId="{7BC5AF5B-E667-49AC-AA71-B9A464B83AEC}" srcOrd="0" destOrd="0" presId="urn:microsoft.com/office/officeart/2005/8/layout/cycle2"/>
    <dgm:cxn modelId="{A2852DB5-43F7-8048-A122-0BC3C07424EF}" type="presOf" srcId="{FB87D05E-4952-41DE-A7B9-B669E88B20B8}" destId="{A673F772-5374-4177-892E-376D9BC163EE}" srcOrd="0" destOrd="0" presId="urn:microsoft.com/office/officeart/2005/8/layout/cycle2"/>
    <dgm:cxn modelId="{8DF95032-F040-494E-A0F1-2E8F4D9F4229}" type="presOf" srcId="{E0163E4F-FF7C-4C41-9A95-AC7233391076}" destId="{E507B6A1-9364-433D-AC85-8B1F3927A40F}" srcOrd="0" destOrd="0" presId="urn:microsoft.com/office/officeart/2005/8/layout/cycle2"/>
    <dgm:cxn modelId="{B77C572A-098E-4190-BBB5-772932204C9F}" srcId="{D4DD0E09-62C8-4C83-924D-044EA6FA9DA3}" destId="{E0163E4F-FF7C-4C41-9A95-AC7233391076}" srcOrd="0" destOrd="0" parTransId="{408C9282-26DB-488D-8A62-22070FB00A3B}" sibTransId="{2EB18CC3-3165-43E9-B7A2-E59C4EC283C1}"/>
    <dgm:cxn modelId="{3DB6A7F2-D377-D942-9654-B3F132C5FD98}" type="presOf" srcId="{2EB18CC3-3165-43E9-B7A2-E59C4EC283C1}" destId="{ABEAE9F1-E578-4D37-88A5-846C0BDBE9BF}" srcOrd="0" destOrd="0" presId="urn:microsoft.com/office/officeart/2005/8/layout/cycle2"/>
    <dgm:cxn modelId="{A3EB8051-507A-4B61-AF00-B903EFF14DB0}" srcId="{D4DD0E09-62C8-4C83-924D-044EA6FA9DA3}" destId="{D9FB9B06-86F1-4D33-807B-D753CEEBA68C}" srcOrd="5" destOrd="0" parTransId="{2AE58FC1-B194-4461-9CB6-C70ED03E91D2}" sibTransId="{F58FBFC7-21B6-4E11-8FED-D32A4D30D424}"/>
    <dgm:cxn modelId="{B2ECC34B-41DF-A14A-9CE8-387A5E409502}" type="presOf" srcId="{F202D166-B61F-4BDE-A93E-A49FF922BEFD}" destId="{FC8FCAEE-C636-4D1A-893E-B7517868F81A}" srcOrd="0" destOrd="0" presId="urn:microsoft.com/office/officeart/2005/8/layout/cycle2"/>
    <dgm:cxn modelId="{CFE66289-9684-584F-ACD3-BDAC3E69D2F9}" type="presOf" srcId="{E20770A8-6E2B-4347-903F-855ADE9FC023}" destId="{B5461E0D-2CD6-4C81-809A-A584702630D7}" srcOrd="0" destOrd="0" presId="urn:microsoft.com/office/officeart/2005/8/layout/cycle2"/>
    <dgm:cxn modelId="{C298E2AD-32EF-CF4A-B8B7-6D6F5406DE29}" type="presOf" srcId="{C4F17EB0-10DB-4A96-BDA5-BED07AD0308D}" destId="{4445CE8D-13D0-4A7D-80EA-C34A4CE49150}" srcOrd="0" destOrd="0" presId="urn:microsoft.com/office/officeart/2005/8/layout/cycle2"/>
    <dgm:cxn modelId="{2A785EF3-4C65-2242-B2FE-BA71B47758A0}" type="presOf" srcId="{2EB18CC3-3165-43E9-B7A2-E59C4EC283C1}" destId="{FD4CDB5C-3440-4F9A-ADFA-C28DAEC756BB}" srcOrd="1" destOrd="0" presId="urn:microsoft.com/office/officeart/2005/8/layout/cycle2"/>
    <dgm:cxn modelId="{422F16C5-B865-B94C-894F-1667421CA6ED}" type="presOf" srcId="{F58FBFC7-21B6-4E11-8FED-D32A4D30D424}" destId="{F96D2D58-40D0-48CF-BEA8-09E7CEB09244}" srcOrd="0" destOrd="0" presId="urn:microsoft.com/office/officeart/2005/8/layout/cycle2"/>
    <dgm:cxn modelId="{8DCCEA7A-2378-6248-8D18-C9936F55959C}" type="presOf" srcId="{F58FBFC7-21B6-4E11-8FED-D32A4D30D424}" destId="{A797BAB7-6471-4EC5-9F6E-DD835ACD322E}" srcOrd="1" destOrd="0" presId="urn:microsoft.com/office/officeart/2005/8/layout/cycle2"/>
    <dgm:cxn modelId="{B07B5503-4478-9F4A-BC25-F3774DF2D937}" type="presOf" srcId="{9B287AB1-AE1C-4E61-AAE2-2B2EE964031B}" destId="{1921B53A-2505-45FB-B576-99E8FB84703F}" srcOrd="1" destOrd="0" presId="urn:microsoft.com/office/officeart/2005/8/layout/cycle2"/>
    <dgm:cxn modelId="{46100ACF-6AE5-8147-928A-0FDB7E726CC2}" type="presOf" srcId="{8B76BC60-233A-4B76-BCCC-1FAE91D5F27B}" destId="{8CD01D70-1C60-49E2-9435-5CC17ADD8C69}" srcOrd="0" destOrd="0" presId="urn:microsoft.com/office/officeart/2005/8/layout/cycle2"/>
    <dgm:cxn modelId="{D91C07FF-274E-4ACE-AB2C-D44F67C52966}" srcId="{D4DD0E09-62C8-4C83-924D-044EA6FA9DA3}" destId="{51D40955-AC5A-4EDF-B1D0-0780985E48D5}" srcOrd="1" destOrd="0" parTransId="{794BF321-589E-4F6C-805D-D7B20F4B2127}" sibTransId="{9B287AB1-AE1C-4E61-AAE2-2B2EE964031B}"/>
    <dgm:cxn modelId="{E53AE6A4-71A2-4877-B14D-B6633E9A9484}" srcId="{D4DD0E09-62C8-4C83-924D-044EA6FA9DA3}" destId="{10F9A4B9-0FBE-4CEE-8033-DA0E46EC8B0E}" srcOrd="4" destOrd="0" parTransId="{43862656-5552-4DD2-9768-6281D471C3F5}" sibTransId="{8B76BC60-233A-4B76-BCCC-1FAE91D5F27B}"/>
    <dgm:cxn modelId="{E5F37EF8-EEC5-0E43-A25E-5A4DBF48260B}" type="presOf" srcId="{9B287AB1-AE1C-4E61-AAE2-2B2EE964031B}" destId="{E7787BD7-1A11-4A26-B13E-9E63E3A7A19E}" srcOrd="0" destOrd="0" presId="urn:microsoft.com/office/officeart/2005/8/layout/cycle2"/>
    <dgm:cxn modelId="{589ACFF3-B33F-48F7-AE9B-6B3D93D7B1F7}" srcId="{D4DD0E09-62C8-4C83-924D-044EA6FA9DA3}" destId="{F202D166-B61F-4BDE-A93E-A49FF922BEFD}" srcOrd="3" destOrd="0" parTransId="{7A3B2F60-EAA1-46E3-B51E-4F5B1CACFD89}" sibTransId="{FB87D05E-4952-41DE-A7B9-B669E88B20B8}"/>
    <dgm:cxn modelId="{92A2C246-4144-1142-BE75-DC778081C9D8}" type="presParOf" srcId="{63DBA7FD-4111-4E00-AEBF-ED847500523D}" destId="{E507B6A1-9364-433D-AC85-8B1F3927A40F}" srcOrd="0" destOrd="0" presId="urn:microsoft.com/office/officeart/2005/8/layout/cycle2"/>
    <dgm:cxn modelId="{1152E0B1-B200-D640-BA71-27215BCA9130}" type="presParOf" srcId="{63DBA7FD-4111-4E00-AEBF-ED847500523D}" destId="{ABEAE9F1-E578-4D37-88A5-846C0BDBE9BF}" srcOrd="1" destOrd="0" presId="urn:microsoft.com/office/officeart/2005/8/layout/cycle2"/>
    <dgm:cxn modelId="{6B2FA5BF-8FEC-9F44-A01D-B533565AAF12}" type="presParOf" srcId="{ABEAE9F1-E578-4D37-88A5-846C0BDBE9BF}" destId="{FD4CDB5C-3440-4F9A-ADFA-C28DAEC756BB}" srcOrd="0" destOrd="0" presId="urn:microsoft.com/office/officeart/2005/8/layout/cycle2"/>
    <dgm:cxn modelId="{5F874CFA-F84D-EC41-BC08-479F482C27B7}" type="presParOf" srcId="{63DBA7FD-4111-4E00-AEBF-ED847500523D}" destId="{7BC5AF5B-E667-49AC-AA71-B9A464B83AEC}" srcOrd="2" destOrd="0" presId="urn:microsoft.com/office/officeart/2005/8/layout/cycle2"/>
    <dgm:cxn modelId="{AE9E89F6-76E4-0A45-B5EB-0276A94BD461}" type="presParOf" srcId="{63DBA7FD-4111-4E00-AEBF-ED847500523D}" destId="{E7787BD7-1A11-4A26-B13E-9E63E3A7A19E}" srcOrd="3" destOrd="0" presId="urn:microsoft.com/office/officeart/2005/8/layout/cycle2"/>
    <dgm:cxn modelId="{CA358FD9-C9F0-5C44-B34B-5B7A81236D18}" type="presParOf" srcId="{E7787BD7-1A11-4A26-B13E-9E63E3A7A19E}" destId="{1921B53A-2505-45FB-B576-99E8FB84703F}" srcOrd="0" destOrd="0" presId="urn:microsoft.com/office/officeart/2005/8/layout/cycle2"/>
    <dgm:cxn modelId="{44A3AA53-DE89-CE4B-B95E-1B3272D6C2C4}" type="presParOf" srcId="{63DBA7FD-4111-4E00-AEBF-ED847500523D}" destId="{4445CE8D-13D0-4A7D-80EA-C34A4CE49150}" srcOrd="4" destOrd="0" presId="urn:microsoft.com/office/officeart/2005/8/layout/cycle2"/>
    <dgm:cxn modelId="{097B4444-F0FC-3542-A138-21C0D9F029CF}" type="presParOf" srcId="{63DBA7FD-4111-4E00-AEBF-ED847500523D}" destId="{B5461E0D-2CD6-4C81-809A-A584702630D7}" srcOrd="5" destOrd="0" presId="urn:microsoft.com/office/officeart/2005/8/layout/cycle2"/>
    <dgm:cxn modelId="{91BE37CC-F709-DF49-B755-D5E240C7134A}" type="presParOf" srcId="{B5461E0D-2CD6-4C81-809A-A584702630D7}" destId="{1D180874-59DC-49DC-B58D-E4080AEEF0BF}" srcOrd="0" destOrd="0" presId="urn:microsoft.com/office/officeart/2005/8/layout/cycle2"/>
    <dgm:cxn modelId="{F837CF83-6492-224D-B4EE-E72B4C22D641}" type="presParOf" srcId="{63DBA7FD-4111-4E00-AEBF-ED847500523D}" destId="{FC8FCAEE-C636-4D1A-893E-B7517868F81A}" srcOrd="6" destOrd="0" presId="urn:microsoft.com/office/officeart/2005/8/layout/cycle2"/>
    <dgm:cxn modelId="{7041C155-F8B1-5D40-95BA-F210839095BD}" type="presParOf" srcId="{63DBA7FD-4111-4E00-AEBF-ED847500523D}" destId="{A673F772-5374-4177-892E-376D9BC163EE}" srcOrd="7" destOrd="0" presId="urn:microsoft.com/office/officeart/2005/8/layout/cycle2"/>
    <dgm:cxn modelId="{5F77C381-4381-E54E-A220-8B661D8FF545}" type="presParOf" srcId="{A673F772-5374-4177-892E-376D9BC163EE}" destId="{EEF951C2-EFC7-479F-9937-3F35F8EC417A}" srcOrd="0" destOrd="0" presId="urn:microsoft.com/office/officeart/2005/8/layout/cycle2"/>
    <dgm:cxn modelId="{23B70112-B553-8A44-AED1-DFEE7BB642C7}" type="presParOf" srcId="{63DBA7FD-4111-4E00-AEBF-ED847500523D}" destId="{51F679F2-FE40-4B1D-8A96-CBC5BF0E905C}" srcOrd="8" destOrd="0" presId="urn:microsoft.com/office/officeart/2005/8/layout/cycle2"/>
    <dgm:cxn modelId="{A2CA82F3-982A-EF45-99A9-F2ED8A790A32}" type="presParOf" srcId="{63DBA7FD-4111-4E00-AEBF-ED847500523D}" destId="{8CD01D70-1C60-49E2-9435-5CC17ADD8C69}" srcOrd="9" destOrd="0" presId="urn:microsoft.com/office/officeart/2005/8/layout/cycle2"/>
    <dgm:cxn modelId="{2F54A48E-6AAB-E044-B0BF-16C3A775CEA2}" type="presParOf" srcId="{8CD01D70-1C60-49E2-9435-5CC17ADD8C69}" destId="{37BCB807-00F0-4314-BEA8-DA8E8F0B3E7E}" srcOrd="0" destOrd="0" presId="urn:microsoft.com/office/officeart/2005/8/layout/cycle2"/>
    <dgm:cxn modelId="{5A719653-7A3D-C04D-9877-A8C3F253BFFF}" type="presParOf" srcId="{63DBA7FD-4111-4E00-AEBF-ED847500523D}" destId="{600FB417-A803-4E43-8685-CD8EEC82074C}" srcOrd="10" destOrd="0" presId="urn:microsoft.com/office/officeart/2005/8/layout/cycle2"/>
    <dgm:cxn modelId="{624271F2-4859-0543-BA15-CFBBFE5A7E8D}" type="presParOf" srcId="{63DBA7FD-4111-4E00-AEBF-ED847500523D}" destId="{F96D2D58-40D0-48CF-BEA8-09E7CEB09244}" srcOrd="11" destOrd="0" presId="urn:microsoft.com/office/officeart/2005/8/layout/cycle2"/>
    <dgm:cxn modelId="{FCB1558A-2829-0D4F-A590-943468AA9F07}" type="presParOf" srcId="{F96D2D58-40D0-48CF-BEA8-09E7CEB09244}" destId="{A797BAB7-6471-4EC5-9F6E-DD835ACD322E}"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923C60D-BDB9-402D-97A9-88C5DC3368FC}" type="doc">
      <dgm:prSet loTypeId="urn:microsoft.com/office/officeart/2005/8/layout/hChevron3" loCatId="process" qsTypeId="urn:microsoft.com/office/officeart/2005/8/quickstyle/simple1" qsCatId="simple" csTypeId="urn:microsoft.com/office/officeart/2005/8/colors/accent1_2" csCatId="accent1" phldr="1"/>
      <dgm:spPr/>
    </dgm:pt>
    <dgm:pt modelId="{C6682ADE-99A3-4F18-8ABC-6B48BD096199}">
      <dgm:prSet phldrT="[文本]"/>
      <dgm:spPr>
        <a:solidFill>
          <a:srgbClr val="00B0F0"/>
        </a:solidFill>
        <a:ln>
          <a:solidFill>
            <a:srgbClr val="0000FF"/>
          </a:solidFill>
        </a:ln>
      </dgm:spPr>
      <dgm:t>
        <a:bodyPr/>
        <a:lstStyle/>
        <a:p>
          <a:r>
            <a:rPr lang="en-US" altLang="zh-CN" b="1" dirty="0"/>
            <a:t>Quality Control</a:t>
          </a:r>
          <a:endParaRPr lang="zh-CN" altLang="en-US" b="1" dirty="0"/>
        </a:p>
      </dgm:t>
    </dgm:pt>
    <dgm:pt modelId="{BA55DEAB-83B0-4BF4-B26D-027189912276}" type="parTrans" cxnId="{9103E559-B7BB-4ABB-91DF-D1C7B668E1DE}">
      <dgm:prSet/>
      <dgm:spPr/>
      <dgm:t>
        <a:bodyPr/>
        <a:lstStyle/>
        <a:p>
          <a:endParaRPr lang="zh-CN" altLang="en-US"/>
        </a:p>
      </dgm:t>
    </dgm:pt>
    <dgm:pt modelId="{9D56E7C9-5DCE-4AD4-8873-CDA7F146DA20}" type="sibTrans" cxnId="{9103E559-B7BB-4ABB-91DF-D1C7B668E1DE}">
      <dgm:prSet/>
      <dgm:spPr/>
      <dgm:t>
        <a:bodyPr/>
        <a:lstStyle/>
        <a:p>
          <a:endParaRPr lang="zh-CN" altLang="en-US"/>
        </a:p>
      </dgm:t>
    </dgm:pt>
    <dgm:pt modelId="{9BF9B564-CAEA-4A49-91FD-E311395114CA}">
      <dgm:prSet phldrT="[文本]"/>
      <dgm:spPr>
        <a:solidFill>
          <a:srgbClr val="00B0F0"/>
        </a:solidFill>
        <a:ln>
          <a:solidFill>
            <a:srgbClr val="0000FF"/>
          </a:solidFill>
        </a:ln>
      </dgm:spPr>
      <dgm:t>
        <a:bodyPr/>
        <a:lstStyle/>
        <a:p>
          <a:r>
            <a:rPr lang="en-US" altLang="zh-CN" b="1" dirty="0"/>
            <a:t>Multiple CAPPI Reflectivity</a:t>
          </a:r>
          <a:endParaRPr lang="zh-CN" altLang="en-US" b="1" dirty="0"/>
        </a:p>
      </dgm:t>
    </dgm:pt>
    <dgm:pt modelId="{337E8670-99A3-48F1-A3CE-BAB1A78EC3AA}" type="parTrans" cxnId="{278DE95F-2713-4089-A353-84BB42062FD9}">
      <dgm:prSet/>
      <dgm:spPr/>
      <dgm:t>
        <a:bodyPr/>
        <a:lstStyle/>
        <a:p>
          <a:endParaRPr lang="zh-CN" altLang="en-US"/>
        </a:p>
      </dgm:t>
    </dgm:pt>
    <dgm:pt modelId="{5A92F63B-B32F-46CC-B401-B78119A8D746}" type="sibTrans" cxnId="{278DE95F-2713-4089-A353-84BB42062FD9}">
      <dgm:prSet/>
      <dgm:spPr/>
      <dgm:t>
        <a:bodyPr/>
        <a:lstStyle/>
        <a:p>
          <a:endParaRPr lang="zh-CN" altLang="en-US"/>
        </a:p>
      </dgm:t>
    </dgm:pt>
    <dgm:pt modelId="{1CA42745-7299-44F6-9C6E-089E895B4CCB}">
      <dgm:prSet phldrT="[文本]"/>
      <dgm:spPr>
        <a:solidFill>
          <a:srgbClr val="00B0F0"/>
        </a:solidFill>
        <a:ln>
          <a:solidFill>
            <a:srgbClr val="0000FF"/>
          </a:solidFill>
        </a:ln>
      </dgm:spPr>
      <dgm:t>
        <a:bodyPr/>
        <a:lstStyle/>
        <a:p>
          <a:r>
            <a:rPr lang="en-US" altLang="zh-CN" b="1" dirty="0"/>
            <a:t>Spatial Interpolation</a:t>
          </a:r>
          <a:endParaRPr lang="zh-CN" altLang="en-US" b="1" dirty="0"/>
        </a:p>
      </dgm:t>
    </dgm:pt>
    <dgm:pt modelId="{0BD828DB-7CD1-401B-A063-B45125E73A48}" type="parTrans" cxnId="{BB2630A6-EC52-4D12-83BF-DC5435650BF8}">
      <dgm:prSet/>
      <dgm:spPr/>
      <dgm:t>
        <a:bodyPr/>
        <a:lstStyle/>
        <a:p>
          <a:endParaRPr lang="zh-CN" altLang="en-US"/>
        </a:p>
      </dgm:t>
    </dgm:pt>
    <dgm:pt modelId="{4172E3AD-D998-4B01-AC37-CEBAB4241137}" type="sibTrans" cxnId="{BB2630A6-EC52-4D12-83BF-DC5435650BF8}">
      <dgm:prSet/>
      <dgm:spPr/>
      <dgm:t>
        <a:bodyPr/>
        <a:lstStyle/>
        <a:p>
          <a:endParaRPr lang="zh-CN" altLang="en-US"/>
        </a:p>
      </dgm:t>
    </dgm:pt>
    <dgm:pt modelId="{319A9BC7-A3AA-440A-BFCB-D223B03055F7}" type="pres">
      <dgm:prSet presAssocID="{6923C60D-BDB9-402D-97A9-88C5DC3368FC}" presName="Name0" presStyleCnt="0">
        <dgm:presLayoutVars>
          <dgm:dir/>
          <dgm:resizeHandles val="exact"/>
        </dgm:presLayoutVars>
      </dgm:prSet>
      <dgm:spPr/>
    </dgm:pt>
    <dgm:pt modelId="{E23E6AD8-A7BA-466E-8EEE-F5BADF188459}" type="pres">
      <dgm:prSet presAssocID="{C6682ADE-99A3-4F18-8ABC-6B48BD096199}" presName="parTxOnly" presStyleLbl="node1" presStyleIdx="0" presStyleCnt="3" custLinFactNeighborX="-12749" custLinFactNeighborY="-28944">
        <dgm:presLayoutVars>
          <dgm:bulletEnabled val="1"/>
        </dgm:presLayoutVars>
      </dgm:prSet>
      <dgm:spPr/>
      <dgm:t>
        <a:bodyPr/>
        <a:lstStyle/>
        <a:p>
          <a:endParaRPr lang="en-US"/>
        </a:p>
      </dgm:t>
    </dgm:pt>
    <dgm:pt modelId="{42C6B6D7-94BE-44B1-8A62-FDDA5E3F829A}" type="pres">
      <dgm:prSet presAssocID="{9D56E7C9-5DCE-4AD4-8873-CDA7F146DA20}" presName="parSpace" presStyleCnt="0"/>
      <dgm:spPr/>
    </dgm:pt>
    <dgm:pt modelId="{F1934581-7DD4-43FA-A2FC-BBD10C3EDAF0}" type="pres">
      <dgm:prSet presAssocID="{9BF9B564-CAEA-4A49-91FD-E311395114CA}" presName="parTxOnly" presStyleLbl="node1" presStyleIdx="1" presStyleCnt="3" custLinFactNeighborX="-12749" custLinFactNeighborY="-28944">
        <dgm:presLayoutVars>
          <dgm:bulletEnabled val="1"/>
        </dgm:presLayoutVars>
      </dgm:prSet>
      <dgm:spPr/>
      <dgm:t>
        <a:bodyPr/>
        <a:lstStyle/>
        <a:p>
          <a:endParaRPr lang="en-US"/>
        </a:p>
      </dgm:t>
    </dgm:pt>
    <dgm:pt modelId="{757F7DD3-11ED-4913-8FAF-E07FDE302385}" type="pres">
      <dgm:prSet presAssocID="{5A92F63B-B32F-46CC-B401-B78119A8D746}" presName="parSpace" presStyleCnt="0"/>
      <dgm:spPr/>
    </dgm:pt>
    <dgm:pt modelId="{718F9782-D131-4F60-A128-A717EC92E105}" type="pres">
      <dgm:prSet presAssocID="{1CA42745-7299-44F6-9C6E-089E895B4CCB}" presName="parTxOnly" presStyleLbl="node1" presStyleIdx="2" presStyleCnt="3" custLinFactNeighborX="-12749" custLinFactNeighborY="-28944">
        <dgm:presLayoutVars>
          <dgm:bulletEnabled val="1"/>
        </dgm:presLayoutVars>
      </dgm:prSet>
      <dgm:spPr/>
      <dgm:t>
        <a:bodyPr/>
        <a:lstStyle/>
        <a:p>
          <a:endParaRPr lang="en-US"/>
        </a:p>
      </dgm:t>
    </dgm:pt>
  </dgm:ptLst>
  <dgm:cxnLst>
    <dgm:cxn modelId="{9103E559-B7BB-4ABB-91DF-D1C7B668E1DE}" srcId="{6923C60D-BDB9-402D-97A9-88C5DC3368FC}" destId="{C6682ADE-99A3-4F18-8ABC-6B48BD096199}" srcOrd="0" destOrd="0" parTransId="{BA55DEAB-83B0-4BF4-B26D-027189912276}" sibTransId="{9D56E7C9-5DCE-4AD4-8873-CDA7F146DA20}"/>
    <dgm:cxn modelId="{BB2630A6-EC52-4D12-83BF-DC5435650BF8}" srcId="{6923C60D-BDB9-402D-97A9-88C5DC3368FC}" destId="{1CA42745-7299-44F6-9C6E-089E895B4CCB}" srcOrd="2" destOrd="0" parTransId="{0BD828DB-7CD1-401B-A063-B45125E73A48}" sibTransId="{4172E3AD-D998-4B01-AC37-CEBAB4241137}"/>
    <dgm:cxn modelId="{82467392-C4FC-4646-B7F7-5C103091F49C}" type="presOf" srcId="{C6682ADE-99A3-4F18-8ABC-6B48BD096199}" destId="{E23E6AD8-A7BA-466E-8EEE-F5BADF188459}" srcOrd="0" destOrd="0" presId="urn:microsoft.com/office/officeart/2005/8/layout/hChevron3"/>
    <dgm:cxn modelId="{278DE95F-2713-4089-A353-84BB42062FD9}" srcId="{6923C60D-BDB9-402D-97A9-88C5DC3368FC}" destId="{9BF9B564-CAEA-4A49-91FD-E311395114CA}" srcOrd="1" destOrd="0" parTransId="{337E8670-99A3-48F1-A3CE-BAB1A78EC3AA}" sibTransId="{5A92F63B-B32F-46CC-B401-B78119A8D746}"/>
    <dgm:cxn modelId="{EB6EB726-B132-0648-9A97-1494FB20886E}" type="presOf" srcId="{6923C60D-BDB9-402D-97A9-88C5DC3368FC}" destId="{319A9BC7-A3AA-440A-BFCB-D223B03055F7}" srcOrd="0" destOrd="0" presId="urn:microsoft.com/office/officeart/2005/8/layout/hChevron3"/>
    <dgm:cxn modelId="{F40B25BB-EA40-D548-A118-389855F11420}" type="presOf" srcId="{9BF9B564-CAEA-4A49-91FD-E311395114CA}" destId="{F1934581-7DD4-43FA-A2FC-BBD10C3EDAF0}" srcOrd="0" destOrd="0" presId="urn:microsoft.com/office/officeart/2005/8/layout/hChevron3"/>
    <dgm:cxn modelId="{632C569F-434A-F145-BA1D-BCF01EAE39F1}" type="presOf" srcId="{1CA42745-7299-44F6-9C6E-089E895B4CCB}" destId="{718F9782-D131-4F60-A128-A717EC92E105}" srcOrd="0" destOrd="0" presId="urn:microsoft.com/office/officeart/2005/8/layout/hChevron3"/>
    <dgm:cxn modelId="{B9C5F56C-8CF7-7A46-8D7F-4DE9C7DCD46B}" type="presParOf" srcId="{319A9BC7-A3AA-440A-BFCB-D223B03055F7}" destId="{E23E6AD8-A7BA-466E-8EEE-F5BADF188459}" srcOrd="0" destOrd="0" presId="urn:microsoft.com/office/officeart/2005/8/layout/hChevron3"/>
    <dgm:cxn modelId="{9EA489BF-1875-9344-957D-2AF9F7E9D2C9}" type="presParOf" srcId="{319A9BC7-A3AA-440A-BFCB-D223B03055F7}" destId="{42C6B6D7-94BE-44B1-8A62-FDDA5E3F829A}" srcOrd="1" destOrd="0" presId="urn:microsoft.com/office/officeart/2005/8/layout/hChevron3"/>
    <dgm:cxn modelId="{6F77BB05-CF74-0C4F-9B43-ACB7828380A4}" type="presParOf" srcId="{319A9BC7-A3AA-440A-BFCB-D223B03055F7}" destId="{F1934581-7DD4-43FA-A2FC-BBD10C3EDAF0}" srcOrd="2" destOrd="0" presId="urn:microsoft.com/office/officeart/2005/8/layout/hChevron3"/>
    <dgm:cxn modelId="{1FDE9831-63D1-5B49-9FAF-887A287238E8}" type="presParOf" srcId="{319A9BC7-A3AA-440A-BFCB-D223B03055F7}" destId="{757F7DD3-11ED-4913-8FAF-E07FDE302385}" srcOrd="3" destOrd="0" presId="urn:microsoft.com/office/officeart/2005/8/layout/hChevron3"/>
    <dgm:cxn modelId="{7B2A3D05-FAB3-D449-AF64-3564BBD7EE75}" type="presParOf" srcId="{319A9BC7-A3AA-440A-BFCB-D223B03055F7}" destId="{718F9782-D131-4F60-A128-A717EC92E105}" srcOrd="4" destOrd="0" presId="urn:microsoft.com/office/officeart/2005/8/layout/hChevron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07B6A1-9364-433D-AC85-8B1F3927A40F}">
      <dsp:nvSpPr>
        <dsp:cNvPr id="0" name=""/>
        <dsp:cNvSpPr/>
      </dsp:nvSpPr>
      <dsp:spPr>
        <a:xfrm>
          <a:off x="3486500" y="27986"/>
          <a:ext cx="1270919" cy="1141409"/>
        </a:xfrm>
        <a:prstGeom prst="ellipse">
          <a:avLst/>
        </a:prstGeom>
        <a:solidFill>
          <a:srgbClr val="0000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altLang="en-US" sz="1200" b="1" kern="1200" dirty="0"/>
            <a:t>terrain </a:t>
          </a:r>
          <a:endParaRPr lang="zh-CN" altLang="en-US" sz="1200" b="1" kern="1200" dirty="0"/>
        </a:p>
      </dsp:txBody>
      <dsp:txXfrm>
        <a:off x="3672622" y="195141"/>
        <a:ext cx="898675" cy="807099"/>
      </dsp:txXfrm>
    </dsp:sp>
    <dsp:sp modelId="{ABEAE9F1-E578-4D37-88A5-846C0BDBE9BF}">
      <dsp:nvSpPr>
        <dsp:cNvPr id="0" name=""/>
        <dsp:cNvSpPr/>
      </dsp:nvSpPr>
      <dsp:spPr>
        <a:xfrm rot="1800000">
          <a:off x="4733489" y="835312"/>
          <a:ext cx="263233" cy="384867"/>
        </a:xfrm>
        <a:prstGeom prst="rightArrow">
          <a:avLst>
            <a:gd name="adj1" fmla="val 60000"/>
            <a:gd name="adj2" fmla="val 50000"/>
          </a:avLst>
        </a:prstGeom>
        <a:solidFill>
          <a:srgbClr val="00B0F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CN" altLang="en-US" sz="1200" b="1" kern="1200"/>
        </a:p>
      </dsp:txBody>
      <dsp:txXfrm>
        <a:off x="4738779" y="892543"/>
        <a:ext cx="184263" cy="230921"/>
      </dsp:txXfrm>
    </dsp:sp>
    <dsp:sp modelId="{7BC5AF5B-E667-49AC-AA71-B9A464B83AEC}">
      <dsp:nvSpPr>
        <dsp:cNvPr id="0" name=""/>
        <dsp:cNvSpPr/>
      </dsp:nvSpPr>
      <dsp:spPr>
        <a:xfrm>
          <a:off x="4996047" y="884683"/>
          <a:ext cx="1217676" cy="1140349"/>
        </a:xfrm>
        <a:prstGeom prst="ellipse">
          <a:avLst/>
        </a:prstGeom>
        <a:solidFill>
          <a:srgbClr val="0000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altLang="zh-CN" sz="1200" b="1" kern="1200" dirty="0"/>
            <a:t>season</a:t>
          </a:r>
          <a:endParaRPr lang="zh-CN" altLang="en-US" sz="1200" b="1" kern="1200" dirty="0"/>
        </a:p>
      </dsp:txBody>
      <dsp:txXfrm>
        <a:off x="5174372" y="1051683"/>
        <a:ext cx="861026" cy="806349"/>
      </dsp:txXfrm>
    </dsp:sp>
    <dsp:sp modelId="{E7787BD7-1A11-4A26-B13E-9E63E3A7A19E}">
      <dsp:nvSpPr>
        <dsp:cNvPr id="0" name=""/>
        <dsp:cNvSpPr/>
      </dsp:nvSpPr>
      <dsp:spPr>
        <a:xfrm rot="5400000">
          <a:off x="5453309" y="2110012"/>
          <a:ext cx="303152" cy="384867"/>
        </a:xfrm>
        <a:prstGeom prst="rightArrow">
          <a:avLst>
            <a:gd name="adj1" fmla="val 60000"/>
            <a:gd name="adj2" fmla="val 50000"/>
          </a:avLst>
        </a:prstGeom>
        <a:solidFill>
          <a:srgbClr val="00B0F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CN" altLang="en-US" sz="1200" b="1" kern="1200"/>
        </a:p>
      </dsp:txBody>
      <dsp:txXfrm>
        <a:off x="5498782" y="2141512"/>
        <a:ext cx="212206" cy="230921"/>
      </dsp:txXfrm>
    </dsp:sp>
    <dsp:sp modelId="{4445CE8D-13D0-4A7D-80EA-C34A4CE49150}">
      <dsp:nvSpPr>
        <dsp:cNvPr id="0" name=""/>
        <dsp:cNvSpPr/>
      </dsp:nvSpPr>
      <dsp:spPr>
        <a:xfrm>
          <a:off x="5004121" y="2597018"/>
          <a:ext cx="1201529" cy="1140349"/>
        </a:xfrm>
        <a:prstGeom prst="ellipse">
          <a:avLst/>
        </a:prstGeom>
        <a:solidFill>
          <a:srgbClr val="0000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altLang="en-US" sz="1200" b="1" kern="1200" dirty="0"/>
            <a:t>raindrop distribution </a:t>
          </a:r>
          <a:endParaRPr lang="zh-CN" altLang="en-US" sz="1200" b="1" kern="1200" dirty="0"/>
        </a:p>
      </dsp:txBody>
      <dsp:txXfrm>
        <a:off x="5180081" y="2764018"/>
        <a:ext cx="849609" cy="806349"/>
      </dsp:txXfrm>
    </dsp:sp>
    <dsp:sp modelId="{B5461E0D-2CD6-4C81-809A-A584702630D7}">
      <dsp:nvSpPr>
        <dsp:cNvPr id="0" name=""/>
        <dsp:cNvSpPr/>
      </dsp:nvSpPr>
      <dsp:spPr>
        <a:xfrm rot="9000000">
          <a:off x="4720238" y="3402561"/>
          <a:ext cx="287343" cy="384867"/>
        </a:xfrm>
        <a:prstGeom prst="rightArrow">
          <a:avLst>
            <a:gd name="adj1" fmla="val 60000"/>
            <a:gd name="adj2" fmla="val 50000"/>
          </a:avLst>
        </a:prstGeom>
        <a:solidFill>
          <a:srgbClr val="00B0F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CN" altLang="en-US" sz="1200" b="1" kern="1200"/>
        </a:p>
      </dsp:txBody>
      <dsp:txXfrm rot="10800000">
        <a:off x="4800666" y="3457983"/>
        <a:ext cx="201140" cy="230921"/>
      </dsp:txXfrm>
    </dsp:sp>
    <dsp:sp modelId="{FC8FCAEE-C636-4D1A-893E-B7517868F81A}">
      <dsp:nvSpPr>
        <dsp:cNvPr id="0" name=""/>
        <dsp:cNvSpPr/>
      </dsp:nvSpPr>
      <dsp:spPr>
        <a:xfrm>
          <a:off x="3518846" y="3506651"/>
          <a:ext cx="1206227" cy="1033418"/>
        </a:xfrm>
        <a:prstGeom prst="ellipse">
          <a:avLst/>
        </a:prstGeom>
        <a:solidFill>
          <a:srgbClr val="0000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altLang="zh-CN" sz="1200" b="1" kern="1200" dirty="0"/>
            <a:t>rainfall types</a:t>
          </a:r>
          <a:endParaRPr lang="zh-CN" altLang="en-US" sz="1200" b="1" kern="1200" dirty="0"/>
        </a:p>
      </dsp:txBody>
      <dsp:txXfrm>
        <a:off x="3695494" y="3657992"/>
        <a:ext cx="852931" cy="730736"/>
      </dsp:txXfrm>
    </dsp:sp>
    <dsp:sp modelId="{A673F772-5374-4177-892E-376D9BC163EE}">
      <dsp:nvSpPr>
        <dsp:cNvPr id="0" name=""/>
        <dsp:cNvSpPr/>
      </dsp:nvSpPr>
      <dsp:spPr>
        <a:xfrm rot="12600000">
          <a:off x="3271062" y="3417999"/>
          <a:ext cx="271375" cy="384867"/>
        </a:xfrm>
        <a:prstGeom prst="rightArrow">
          <a:avLst>
            <a:gd name="adj1" fmla="val 60000"/>
            <a:gd name="adj2" fmla="val 50000"/>
          </a:avLst>
        </a:prstGeom>
        <a:solidFill>
          <a:srgbClr val="00B0F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CN" altLang="en-US" sz="1200" b="1" kern="1200"/>
        </a:p>
      </dsp:txBody>
      <dsp:txXfrm rot="10800000">
        <a:off x="3347020" y="3515325"/>
        <a:ext cx="189963" cy="230921"/>
      </dsp:txXfrm>
    </dsp:sp>
    <dsp:sp modelId="{51F679F2-FE40-4B1D-8A96-CBC5BF0E905C}">
      <dsp:nvSpPr>
        <dsp:cNvPr id="0" name=""/>
        <dsp:cNvSpPr/>
      </dsp:nvSpPr>
      <dsp:spPr>
        <a:xfrm>
          <a:off x="1995188" y="2597018"/>
          <a:ext cx="1287693" cy="1140349"/>
        </a:xfrm>
        <a:prstGeom prst="ellipse">
          <a:avLst/>
        </a:prstGeom>
        <a:solidFill>
          <a:srgbClr val="0000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altLang="en-US" sz="1200" b="1" kern="1200" dirty="0"/>
            <a:t>precipitation phase </a:t>
          </a:r>
          <a:endParaRPr lang="zh-CN" altLang="en-US" sz="1200" b="1" kern="1200" dirty="0"/>
        </a:p>
      </dsp:txBody>
      <dsp:txXfrm>
        <a:off x="2183766" y="2764018"/>
        <a:ext cx="910537" cy="806349"/>
      </dsp:txXfrm>
    </dsp:sp>
    <dsp:sp modelId="{8CD01D70-1C60-49E2-9435-5CC17ADD8C69}">
      <dsp:nvSpPr>
        <dsp:cNvPr id="0" name=""/>
        <dsp:cNvSpPr/>
      </dsp:nvSpPr>
      <dsp:spPr>
        <a:xfrm rot="16200000">
          <a:off x="2500082" y="2150276"/>
          <a:ext cx="277904" cy="384867"/>
        </a:xfrm>
        <a:prstGeom prst="rightArrow">
          <a:avLst>
            <a:gd name="adj1" fmla="val 60000"/>
            <a:gd name="adj2" fmla="val 50000"/>
          </a:avLst>
        </a:prstGeom>
        <a:solidFill>
          <a:srgbClr val="00B0F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CN" altLang="en-US" sz="1200" b="1" kern="1200"/>
        </a:p>
      </dsp:txBody>
      <dsp:txXfrm>
        <a:off x="2541768" y="2268935"/>
        <a:ext cx="194533" cy="230921"/>
      </dsp:txXfrm>
    </dsp:sp>
    <dsp:sp modelId="{600FB417-A803-4E43-8685-CD8EEC82074C}">
      <dsp:nvSpPr>
        <dsp:cNvPr id="0" name=""/>
        <dsp:cNvSpPr/>
      </dsp:nvSpPr>
      <dsp:spPr>
        <a:xfrm>
          <a:off x="1995188" y="837045"/>
          <a:ext cx="1287693" cy="1235625"/>
        </a:xfrm>
        <a:prstGeom prst="ellipse">
          <a:avLst/>
        </a:prstGeom>
        <a:solidFill>
          <a:srgbClr val="0000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altLang="zh-CN" sz="1200" b="1" kern="1200" dirty="0"/>
            <a:t>noise of radar</a:t>
          </a:r>
          <a:endParaRPr lang="zh-CN" altLang="en-US" sz="1200" b="1" kern="1200" dirty="0"/>
        </a:p>
      </dsp:txBody>
      <dsp:txXfrm>
        <a:off x="2183766" y="1017998"/>
        <a:ext cx="910537" cy="873719"/>
      </dsp:txXfrm>
    </dsp:sp>
    <dsp:sp modelId="{F96D2D58-40D0-48CF-BEA8-09E7CEB09244}">
      <dsp:nvSpPr>
        <dsp:cNvPr id="0" name=""/>
        <dsp:cNvSpPr/>
      </dsp:nvSpPr>
      <dsp:spPr>
        <a:xfrm rot="19800000">
          <a:off x="3261732" y="832825"/>
          <a:ext cx="242780" cy="384867"/>
        </a:xfrm>
        <a:prstGeom prst="rightArrow">
          <a:avLst>
            <a:gd name="adj1" fmla="val 60000"/>
            <a:gd name="adj2" fmla="val 50000"/>
          </a:avLst>
        </a:prstGeom>
        <a:solidFill>
          <a:srgbClr val="00B0F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CN" altLang="en-US" sz="1200" b="1" kern="1200"/>
        </a:p>
      </dsp:txBody>
      <dsp:txXfrm>
        <a:off x="3266611" y="928007"/>
        <a:ext cx="169946" cy="2309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3E6AD8-A7BA-466E-8EEE-F5BADF188459}">
      <dsp:nvSpPr>
        <dsp:cNvPr id="0" name=""/>
        <dsp:cNvSpPr/>
      </dsp:nvSpPr>
      <dsp:spPr>
        <a:xfrm>
          <a:off x="0" y="450315"/>
          <a:ext cx="1754526" cy="701810"/>
        </a:xfrm>
        <a:prstGeom prst="homePlate">
          <a:avLst/>
        </a:prstGeom>
        <a:solidFill>
          <a:srgbClr val="00B0F0"/>
        </a:solidFill>
        <a:ln w="25400" cap="flat" cmpd="sng" algn="ctr">
          <a:solidFill>
            <a:srgbClr val="0000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74" tIns="29337" rIns="14669" bIns="29337" numCol="1" spcCol="1270" anchor="ctr" anchorCtr="0">
          <a:noAutofit/>
        </a:bodyPr>
        <a:lstStyle/>
        <a:p>
          <a:pPr lvl="0" algn="ctr" defTabSz="488950">
            <a:lnSpc>
              <a:spcPct val="90000"/>
            </a:lnSpc>
            <a:spcBef>
              <a:spcPct val="0"/>
            </a:spcBef>
            <a:spcAft>
              <a:spcPct val="35000"/>
            </a:spcAft>
          </a:pPr>
          <a:r>
            <a:rPr lang="en-US" altLang="zh-CN" sz="1100" b="1" kern="1200" dirty="0"/>
            <a:t>Quality Control</a:t>
          </a:r>
          <a:endParaRPr lang="zh-CN" altLang="en-US" sz="1100" b="1" kern="1200" dirty="0"/>
        </a:p>
      </dsp:txBody>
      <dsp:txXfrm>
        <a:off x="0" y="450315"/>
        <a:ext cx="1579074" cy="701810"/>
      </dsp:txXfrm>
    </dsp:sp>
    <dsp:sp modelId="{F1934581-7DD4-43FA-A2FC-BBD10C3EDAF0}">
      <dsp:nvSpPr>
        <dsp:cNvPr id="0" name=""/>
        <dsp:cNvSpPr/>
      </dsp:nvSpPr>
      <dsp:spPr>
        <a:xfrm>
          <a:off x="1360890" y="450315"/>
          <a:ext cx="1754526" cy="701810"/>
        </a:xfrm>
        <a:prstGeom prst="chevron">
          <a:avLst/>
        </a:prstGeom>
        <a:solidFill>
          <a:srgbClr val="00B0F0"/>
        </a:solidFill>
        <a:ln w="25400" cap="flat" cmpd="sng" algn="ctr">
          <a:solidFill>
            <a:srgbClr val="0000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n-US" altLang="zh-CN" sz="1100" b="1" kern="1200" dirty="0"/>
            <a:t>Multiple CAPPI Reflectivity</a:t>
          </a:r>
          <a:endParaRPr lang="zh-CN" altLang="en-US" sz="1100" b="1" kern="1200" dirty="0"/>
        </a:p>
      </dsp:txBody>
      <dsp:txXfrm>
        <a:off x="1711795" y="450315"/>
        <a:ext cx="1052716" cy="701810"/>
      </dsp:txXfrm>
    </dsp:sp>
    <dsp:sp modelId="{718F9782-D131-4F60-A128-A717EC92E105}">
      <dsp:nvSpPr>
        <dsp:cNvPr id="0" name=""/>
        <dsp:cNvSpPr/>
      </dsp:nvSpPr>
      <dsp:spPr>
        <a:xfrm>
          <a:off x="2764511" y="450315"/>
          <a:ext cx="1754526" cy="701810"/>
        </a:xfrm>
        <a:prstGeom prst="chevron">
          <a:avLst/>
        </a:prstGeom>
        <a:solidFill>
          <a:srgbClr val="00B0F0"/>
        </a:solidFill>
        <a:ln w="25400" cap="flat" cmpd="sng" algn="ctr">
          <a:solidFill>
            <a:srgbClr val="0000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n-US" altLang="zh-CN" sz="1100" b="1" kern="1200" dirty="0"/>
            <a:t>Spatial Interpolation</a:t>
          </a:r>
          <a:endParaRPr lang="zh-CN" altLang="en-US" sz="1100" b="1" kern="1200" dirty="0"/>
        </a:p>
      </dsp:txBody>
      <dsp:txXfrm>
        <a:off x="3115416" y="450315"/>
        <a:ext cx="1052716" cy="701810"/>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66.wmf"/><Relationship Id="rId1" Type="http://schemas.openxmlformats.org/officeDocument/2006/relationships/image" Target="../media/image6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2.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74.wmf"/><Relationship Id="rId1" Type="http://schemas.openxmlformats.org/officeDocument/2006/relationships/image" Target="../media/image7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6.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88.wmf"/><Relationship Id="rId2" Type="http://schemas.openxmlformats.org/officeDocument/2006/relationships/image" Target="../media/image87.wmf"/><Relationship Id="rId1" Type="http://schemas.openxmlformats.org/officeDocument/2006/relationships/image" Target="../media/image86.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09.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10.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1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1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0290" name="Rectangle 2">
            <a:extLst>
              <a:ext uri="{FF2B5EF4-FFF2-40B4-BE49-F238E27FC236}">
                <a16:creationId xmlns:a16="http://schemas.microsoft.com/office/drawing/2014/main" id="{E05C58A5-33CA-4A3B-A007-0911BD5DDC12}"/>
              </a:ext>
            </a:extLst>
          </p:cNvPr>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eaLnBrk="1" hangingPunct="1">
              <a:defRPr sz="1200">
                <a:latin typeface="Arial" panose="020B0604020202020204" pitchFamily="34" charset="0"/>
              </a:defRPr>
            </a:lvl1pPr>
          </a:lstStyle>
          <a:p>
            <a:endParaRPr lang="en-GB" altLang="en-US"/>
          </a:p>
        </p:txBody>
      </p:sp>
      <p:sp>
        <p:nvSpPr>
          <p:cNvPr id="140291" name="Rectangle 3">
            <a:extLst>
              <a:ext uri="{FF2B5EF4-FFF2-40B4-BE49-F238E27FC236}">
                <a16:creationId xmlns:a16="http://schemas.microsoft.com/office/drawing/2014/main" id="{AE5C0E5B-FEFA-4461-9541-EA745ACFA83A}"/>
              </a:ext>
            </a:extLst>
          </p:cNvPr>
          <p:cNvSpPr>
            <a:spLocks noGrp="1" noChangeArrowheads="1"/>
          </p:cNvSpPr>
          <p:nvPr>
            <p:ph type="dt" sz="quarter" idx="1"/>
          </p:nvPr>
        </p:nvSpPr>
        <p:spPr bwMode="auto">
          <a:xfrm>
            <a:off x="3884613" y="0"/>
            <a:ext cx="2971800" cy="465138"/>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eaLnBrk="1" hangingPunct="1">
              <a:defRPr sz="1200">
                <a:latin typeface="Arial" panose="020B0604020202020204" pitchFamily="34" charset="0"/>
              </a:defRPr>
            </a:lvl1pPr>
          </a:lstStyle>
          <a:p>
            <a:endParaRPr lang="en-GB" altLang="en-US"/>
          </a:p>
        </p:txBody>
      </p:sp>
      <p:sp>
        <p:nvSpPr>
          <p:cNvPr id="140292" name="Rectangle 4">
            <a:extLst>
              <a:ext uri="{FF2B5EF4-FFF2-40B4-BE49-F238E27FC236}">
                <a16:creationId xmlns:a16="http://schemas.microsoft.com/office/drawing/2014/main" id="{96D2C37D-44FF-4B47-B1C8-DF95DD821115}"/>
              </a:ext>
            </a:extLst>
          </p:cNvPr>
          <p:cNvSpPr>
            <a:spLocks noGrp="1" noChangeArrowheads="1"/>
          </p:cNvSpPr>
          <p:nvPr>
            <p:ph type="ftr" sz="quarter" idx="2"/>
          </p:nvPr>
        </p:nvSpPr>
        <p:spPr bwMode="auto">
          <a:xfrm>
            <a:off x="0" y="8823325"/>
            <a:ext cx="2971800" cy="465138"/>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eaLnBrk="1" hangingPunct="1">
              <a:defRPr sz="1200">
                <a:latin typeface="Arial" panose="020B0604020202020204" pitchFamily="34" charset="0"/>
              </a:defRPr>
            </a:lvl1pPr>
          </a:lstStyle>
          <a:p>
            <a:endParaRPr lang="en-GB" altLang="en-US"/>
          </a:p>
        </p:txBody>
      </p:sp>
      <p:sp>
        <p:nvSpPr>
          <p:cNvPr id="140293" name="Rectangle 5">
            <a:extLst>
              <a:ext uri="{FF2B5EF4-FFF2-40B4-BE49-F238E27FC236}">
                <a16:creationId xmlns:a16="http://schemas.microsoft.com/office/drawing/2014/main" id="{EA45BAD9-5D9A-450C-B574-A553CC61FF4B}"/>
              </a:ext>
            </a:extLst>
          </p:cNvPr>
          <p:cNvSpPr>
            <a:spLocks noGrp="1" noChangeArrowheads="1"/>
          </p:cNvSpPr>
          <p:nvPr>
            <p:ph type="sldNum" sz="quarter" idx="3"/>
          </p:nvPr>
        </p:nvSpPr>
        <p:spPr bwMode="auto">
          <a:xfrm>
            <a:off x="3884613" y="8823325"/>
            <a:ext cx="2971800" cy="465138"/>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fld id="{FC7D0C52-8ACB-4B54-9F0B-F1B0355EC4BF}" type="slidenum">
              <a:rPr lang="en-GB" altLang="en-US"/>
              <a:pPr/>
              <a:t>‹#›</a:t>
            </a:fld>
            <a:endParaRPr lang="en-GB" altLang="en-US"/>
          </a:p>
        </p:txBody>
      </p:sp>
    </p:spTree>
    <p:extLst>
      <p:ext uri="{BB962C8B-B14F-4D97-AF65-F5344CB8AC3E}">
        <p14:creationId xmlns:p14="http://schemas.microsoft.com/office/powerpoint/2010/main" val="38013475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194" name="Rectangle 2">
            <a:extLst>
              <a:ext uri="{FF2B5EF4-FFF2-40B4-BE49-F238E27FC236}">
                <a16:creationId xmlns:a16="http://schemas.microsoft.com/office/drawing/2014/main" id="{0B20454B-BF93-4D5E-9DBA-099B91817436}"/>
              </a:ext>
            </a:extLst>
          </p:cNvPr>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eaLnBrk="1" hangingPunct="1">
              <a:defRPr sz="1200"/>
            </a:lvl1pPr>
          </a:lstStyle>
          <a:p>
            <a:endParaRPr lang="en-US" altLang="zh-CN"/>
          </a:p>
        </p:txBody>
      </p:sp>
      <p:sp>
        <p:nvSpPr>
          <p:cNvPr id="136195" name="Rectangle 3">
            <a:extLst>
              <a:ext uri="{FF2B5EF4-FFF2-40B4-BE49-F238E27FC236}">
                <a16:creationId xmlns:a16="http://schemas.microsoft.com/office/drawing/2014/main" id="{59041CCB-CFF9-48C5-A9D9-B809CF2C3E96}"/>
              </a:ext>
            </a:extLst>
          </p:cNvPr>
          <p:cNvSpPr>
            <a:spLocks noGrp="1" noChangeArrowheads="1"/>
          </p:cNvSpPr>
          <p:nvPr>
            <p:ph type="dt" idx="1"/>
          </p:nvPr>
        </p:nvSpPr>
        <p:spPr bwMode="auto">
          <a:xfrm>
            <a:off x="3886200" y="0"/>
            <a:ext cx="2971800" cy="465138"/>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eaLnBrk="1" hangingPunct="1">
              <a:defRPr sz="1200"/>
            </a:lvl1pPr>
          </a:lstStyle>
          <a:p>
            <a:endParaRPr lang="en-US" altLang="zh-CN"/>
          </a:p>
        </p:txBody>
      </p:sp>
      <p:sp>
        <p:nvSpPr>
          <p:cNvPr id="18436" name="Rectangle 4"/>
          <p:cNvSpPr>
            <a:spLocks noGrp="1" noRot="1" noChangeAspect="1" noChangeArrowheads="1" noTextEdit="1"/>
          </p:cNvSpPr>
          <p:nvPr>
            <p:ph type="sldImg" idx="2"/>
          </p:nvPr>
        </p:nvSpPr>
        <p:spPr bwMode="auto">
          <a:xfrm>
            <a:off x="760413" y="723900"/>
            <a:ext cx="4641850" cy="34829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7" name="Rectangle 5">
            <a:extLst>
              <a:ext uri="{FF2B5EF4-FFF2-40B4-BE49-F238E27FC236}">
                <a16:creationId xmlns:a16="http://schemas.microsoft.com/office/drawing/2014/main" id="{7C268C7E-DE5A-4721-86DE-4008875F9D49}"/>
              </a:ext>
            </a:extLst>
          </p:cNvPr>
          <p:cNvSpPr>
            <a:spLocks noGrp="1" noChangeArrowheads="1"/>
          </p:cNvSpPr>
          <p:nvPr>
            <p:ph type="body" sz="quarter" idx="3"/>
          </p:nvPr>
        </p:nvSpPr>
        <p:spPr bwMode="auto">
          <a:xfrm>
            <a:off x="914400" y="4413250"/>
            <a:ext cx="5029200" cy="4179888"/>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p>
            <a:pPr lvl="0"/>
            <a:r>
              <a:rPr lang="en-US" altLang="zh-CN" noProof="0"/>
              <a:t>Click to edit Master text styles</a:t>
            </a:r>
          </a:p>
          <a:p>
            <a:pPr lvl="1"/>
            <a:r>
              <a:rPr lang="en-US" altLang="zh-CN" noProof="0"/>
              <a:t>Second level</a:t>
            </a:r>
          </a:p>
          <a:p>
            <a:pPr lvl="2"/>
            <a:r>
              <a:rPr lang="en-US" altLang="zh-CN" noProof="0"/>
              <a:t>Third level</a:t>
            </a:r>
          </a:p>
          <a:p>
            <a:pPr lvl="3"/>
            <a:r>
              <a:rPr lang="en-US" altLang="zh-CN" noProof="0"/>
              <a:t>Fourth level</a:t>
            </a:r>
          </a:p>
          <a:p>
            <a:pPr lvl="4"/>
            <a:r>
              <a:rPr lang="en-US" altLang="zh-CN" noProof="0"/>
              <a:t>Fifth level</a:t>
            </a:r>
          </a:p>
        </p:txBody>
      </p:sp>
      <p:sp>
        <p:nvSpPr>
          <p:cNvPr id="136198" name="Rectangle 6">
            <a:extLst>
              <a:ext uri="{FF2B5EF4-FFF2-40B4-BE49-F238E27FC236}">
                <a16:creationId xmlns:a16="http://schemas.microsoft.com/office/drawing/2014/main" id="{491F31C0-2FCC-418C-889E-ED87BF175FBC}"/>
              </a:ext>
            </a:extLst>
          </p:cNvPr>
          <p:cNvSpPr>
            <a:spLocks noGrp="1" noChangeArrowheads="1"/>
          </p:cNvSpPr>
          <p:nvPr>
            <p:ph type="ftr" sz="quarter" idx="4"/>
          </p:nvPr>
        </p:nvSpPr>
        <p:spPr bwMode="auto">
          <a:xfrm>
            <a:off x="0" y="8824913"/>
            <a:ext cx="2971800" cy="465137"/>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eaLnBrk="1" hangingPunct="1">
              <a:defRPr sz="1200"/>
            </a:lvl1pPr>
          </a:lstStyle>
          <a:p>
            <a:endParaRPr lang="en-US" altLang="zh-CN"/>
          </a:p>
        </p:txBody>
      </p:sp>
      <p:sp>
        <p:nvSpPr>
          <p:cNvPr id="136199" name="Rectangle 7">
            <a:extLst>
              <a:ext uri="{FF2B5EF4-FFF2-40B4-BE49-F238E27FC236}">
                <a16:creationId xmlns:a16="http://schemas.microsoft.com/office/drawing/2014/main" id="{4AFB603D-04C7-4357-98DB-E74F6DD0DBD5}"/>
              </a:ext>
            </a:extLst>
          </p:cNvPr>
          <p:cNvSpPr>
            <a:spLocks noGrp="1" noChangeArrowheads="1"/>
          </p:cNvSpPr>
          <p:nvPr>
            <p:ph type="sldNum" sz="quarter" idx="5"/>
          </p:nvPr>
        </p:nvSpPr>
        <p:spPr bwMode="auto">
          <a:xfrm>
            <a:off x="3886200" y="8824913"/>
            <a:ext cx="2971800" cy="465137"/>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algn="r" eaLnBrk="1" hangingPunct="1">
              <a:defRPr sz="1200"/>
            </a:lvl1pPr>
          </a:lstStyle>
          <a:p>
            <a:fld id="{02A3A631-FE4D-40CB-B04F-908B62282E38}" type="slidenum">
              <a:rPr lang="zh-CN" altLang="en-US"/>
              <a:pPr/>
              <a:t>‹#›</a:t>
            </a:fld>
            <a:endParaRPr lang="en-US" altLang="zh-CN"/>
          </a:p>
        </p:txBody>
      </p:sp>
    </p:spTree>
    <p:extLst>
      <p:ext uri="{BB962C8B-B14F-4D97-AF65-F5344CB8AC3E}">
        <p14:creationId xmlns:p14="http://schemas.microsoft.com/office/powerpoint/2010/main" val="330605487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ChangeArrowheads="1" noTextEdit="1"/>
          </p:cNvSpPr>
          <p:nvPr>
            <p:ph type="sldImg"/>
          </p:nvPr>
        </p:nvSpPr>
        <p:spPr>
          <a:ln/>
        </p:spPr>
      </p:sp>
      <p:sp>
        <p:nvSpPr>
          <p:cNvPr id="2150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2150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ahoma" panose="020B0604030504040204" pitchFamily="34" charset="0"/>
                <a:ea typeface="SimSun" panose="02010600030101010101" pitchFamily="2" charset="-122"/>
              </a:defRPr>
            </a:lvl1pPr>
            <a:lvl2pPr marL="742950" indent="-285750">
              <a:defRPr sz="2800">
                <a:solidFill>
                  <a:schemeClr val="tx1"/>
                </a:solidFill>
                <a:latin typeface="Tahoma" panose="020B0604030504040204" pitchFamily="34" charset="0"/>
                <a:ea typeface="SimSun" panose="02010600030101010101" pitchFamily="2" charset="-122"/>
              </a:defRPr>
            </a:lvl2pPr>
            <a:lvl3pPr marL="1143000" indent="-228600">
              <a:defRPr sz="2800">
                <a:solidFill>
                  <a:schemeClr val="tx1"/>
                </a:solidFill>
                <a:latin typeface="Tahoma" panose="020B0604030504040204" pitchFamily="34" charset="0"/>
                <a:ea typeface="SimSun" panose="02010600030101010101" pitchFamily="2" charset="-122"/>
              </a:defRPr>
            </a:lvl3pPr>
            <a:lvl4pPr marL="1600200" indent="-228600">
              <a:defRPr sz="2800">
                <a:solidFill>
                  <a:schemeClr val="tx1"/>
                </a:solidFill>
                <a:latin typeface="Tahoma" panose="020B0604030504040204" pitchFamily="34" charset="0"/>
                <a:ea typeface="SimSun" panose="02010600030101010101" pitchFamily="2" charset="-122"/>
              </a:defRPr>
            </a:lvl4pPr>
            <a:lvl5pPr marL="2057400" indent="-228600">
              <a:defRPr sz="28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9pPr>
          </a:lstStyle>
          <a:p>
            <a:fld id="{E365B405-ACE0-4AC2-B284-81533360647A}" type="slidenum">
              <a:rPr lang="zh-CN" altLang="en-US" sz="1200"/>
              <a:pPr/>
              <a:t>1</a:t>
            </a:fld>
            <a:endParaRPr lang="en-US" altLang="zh-CN" sz="1200"/>
          </a:p>
        </p:txBody>
      </p:sp>
    </p:spTree>
    <p:extLst>
      <p:ext uri="{BB962C8B-B14F-4D97-AF65-F5344CB8AC3E}">
        <p14:creationId xmlns:p14="http://schemas.microsoft.com/office/powerpoint/2010/main" val="3365308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ChangeArrowheads="1" noTextEdit="1"/>
          </p:cNvSpPr>
          <p:nvPr>
            <p:ph type="sldImg"/>
          </p:nvPr>
        </p:nvSpPr>
        <p:spPr>
          <a:ln/>
        </p:spPr>
      </p:sp>
      <p:sp>
        <p:nvSpPr>
          <p:cNvPr id="2355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solidFill>
                  <a:srgbClr val="C00000"/>
                </a:solidFill>
              </a:rPr>
              <a:t>At the end of this course, you should be able to:</a:t>
            </a:r>
          </a:p>
          <a:p>
            <a:pPr lvl="1"/>
            <a:r>
              <a:rPr lang="en-US" altLang="en-US" smtClean="0"/>
              <a:t>Understand the characteristics and operation of WiFi networks (IEEE 802.11 WLANs) </a:t>
            </a:r>
          </a:p>
          <a:p>
            <a:pPr lvl="2"/>
            <a:r>
              <a:rPr lang="en-US" altLang="en-US" smtClean="0">
                <a:solidFill>
                  <a:srgbClr val="7F7F7F"/>
                </a:solidFill>
              </a:rPr>
              <a:t>…and MANETs as well as Bluetooth PANs</a:t>
            </a:r>
          </a:p>
          <a:p>
            <a:pPr lvl="1"/>
            <a:r>
              <a:rPr lang="en-US" altLang="en-US" smtClean="0"/>
              <a:t>Deploy WLAN Hotspots</a:t>
            </a:r>
          </a:p>
          <a:p>
            <a:pPr lvl="1"/>
            <a:r>
              <a:rPr lang="en-US" altLang="en-US" smtClean="0"/>
              <a:t>Use basic wireless network monitoring and analysis tools to troubleshoot and assess performance of WLANs</a:t>
            </a:r>
          </a:p>
          <a:p>
            <a:pPr lvl="2"/>
            <a:r>
              <a:rPr lang="en-US" altLang="en-US" smtClean="0"/>
              <a:t>Tools</a:t>
            </a:r>
          </a:p>
          <a:p>
            <a:pPr lvl="2"/>
            <a:r>
              <a:rPr lang="en-US" altLang="en-US" smtClean="0"/>
              <a:t>Tools</a:t>
            </a:r>
          </a:p>
          <a:p>
            <a:pPr lvl="2"/>
            <a:endParaRPr lang="en-US" altLang="en-US" smtClean="0"/>
          </a:p>
          <a:p>
            <a:pPr lvl="1"/>
            <a:r>
              <a:rPr lang="en-US" altLang="en-US" smtClean="0"/>
              <a:t>Utilize network modeling and simulation tools to plan WLAN networks</a:t>
            </a:r>
          </a:p>
          <a:p>
            <a:pPr lvl="1"/>
            <a:r>
              <a:rPr lang="en-US" altLang="en-US" smtClean="0"/>
              <a:t>Understand possible attacks against WLANs, classify attacks and threats on Bluetooth PANs, and be able to properly secure WLANs(802.1x port-based authentication) </a:t>
            </a:r>
          </a:p>
          <a:p>
            <a:endParaRPr lang="en-US" altLang="en-US" smtClean="0"/>
          </a:p>
        </p:txBody>
      </p:sp>
      <p:sp>
        <p:nvSpPr>
          <p:cNvPr id="2355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ahoma" panose="020B0604030504040204" pitchFamily="34" charset="0"/>
                <a:ea typeface="SimSun" panose="02010600030101010101" pitchFamily="2" charset="-122"/>
              </a:defRPr>
            </a:lvl1pPr>
            <a:lvl2pPr marL="742950" indent="-285750">
              <a:defRPr sz="2800">
                <a:solidFill>
                  <a:schemeClr val="tx1"/>
                </a:solidFill>
                <a:latin typeface="Tahoma" panose="020B0604030504040204" pitchFamily="34" charset="0"/>
                <a:ea typeface="SimSun" panose="02010600030101010101" pitchFamily="2" charset="-122"/>
              </a:defRPr>
            </a:lvl2pPr>
            <a:lvl3pPr marL="1143000" indent="-228600">
              <a:defRPr sz="2800">
                <a:solidFill>
                  <a:schemeClr val="tx1"/>
                </a:solidFill>
                <a:latin typeface="Tahoma" panose="020B0604030504040204" pitchFamily="34" charset="0"/>
                <a:ea typeface="SimSun" panose="02010600030101010101" pitchFamily="2" charset="-122"/>
              </a:defRPr>
            </a:lvl3pPr>
            <a:lvl4pPr marL="1600200" indent="-228600">
              <a:defRPr sz="2800">
                <a:solidFill>
                  <a:schemeClr val="tx1"/>
                </a:solidFill>
                <a:latin typeface="Tahoma" panose="020B0604030504040204" pitchFamily="34" charset="0"/>
                <a:ea typeface="SimSun" panose="02010600030101010101" pitchFamily="2" charset="-122"/>
              </a:defRPr>
            </a:lvl4pPr>
            <a:lvl5pPr marL="2057400" indent="-228600">
              <a:defRPr sz="28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9pPr>
          </a:lstStyle>
          <a:p>
            <a:fld id="{35938A27-48EA-41BD-BBF6-88997DEA61F8}" type="slidenum">
              <a:rPr lang="ko-KR" altLang="en-US" sz="1200"/>
              <a:pPr/>
              <a:t>2</a:t>
            </a:fld>
            <a:endParaRPr lang="ko-KR" altLang="en-US" sz="1200"/>
          </a:p>
        </p:txBody>
      </p:sp>
    </p:spTree>
    <p:extLst>
      <p:ext uri="{BB962C8B-B14F-4D97-AF65-F5344CB8AC3E}">
        <p14:creationId xmlns:p14="http://schemas.microsoft.com/office/powerpoint/2010/main" val="1877017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幻灯片图像占位符 1"/>
          <p:cNvSpPr>
            <a:spLocks noGrp="1" noRot="1" noChangeAspect="1" noTextEdit="1"/>
          </p:cNvSpPr>
          <p:nvPr>
            <p:ph type="sldImg"/>
          </p:nvPr>
        </p:nvSpPr>
        <p:spPr>
          <a:ln/>
        </p:spPr>
      </p:sp>
      <p:sp>
        <p:nvSpPr>
          <p:cNvPr id="31746" name="备注占位符 2"/>
          <p:cNvSpPr>
            <a:spLocks noGrp="1"/>
          </p:cNvSpPr>
          <p:nvPr>
            <p:ph type="body" idx="1"/>
          </p:nvPr>
        </p:nvSpPr>
        <p:spPr>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zh-CN" altLang="en-US">
              <a:latin typeface="Arial" charset="0"/>
            </a:endParaRPr>
          </a:p>
        </p:txBody>
      </p:sp>
      <p:sp>
        <p:nvSpPr>
          <p:cNvPr id="31747" name="灯片编号占位符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800">
                <a:solidFill>
                  <a:schemeClr val="tx1"/>
                </a:solidFill>
                <a:latin typeface="Tahoma" charset="0"/>
                <a:ea typeface="宋体" charset="-122"/>
              </a:defRPr>
            </a:lvl1pPr>
            <a:lvl2pPr marL="742950" indent="-285750">
              <a:defRPr sz="2800">
                <a:solidFill>
                  <a:schemeClr val="tx1"/>
                </a:solidFill>
                <a:latin typeface="Tahoma" charset="0"/>
                <a:ea typeface="宋体" charset="-122"/>
              </a:defRPr>
            </a:lvl2pPr>
            <a:lvl3pPr marL="1143000" indent="-228600">
              <a:defRPr sz="2800">
                <a:solidFill>
                  <a:schemeClr val="tx1"/>
                </a:solidFill>
                <a:latin typeface="Tahoma" charset="0"/>
                <a:ea typeface="宋体" charset="-122"/>
              </a:defRPr>
            </a:lvl3pPr>
            <a:lvl4pPr marL="1600200" indent="-228600">
              <a:defRPr sz="2800">
                <a:solidFill>
                  <a:schemeClr val="tx1"/>
                </a:solidFill>
                <a:latin typeface="Tahoma" charset="0"/>
                <a:ea typeface="宋体" charset="-122"/>
              </a:defRPr>
            </a:lvl4pPr>
            <a:lvl5pPr marL="2057400" indent="-228600">
              <a:defRPr sz="2800">
                <a:solidFill>
                  <a:schemeClr val="tx1"/>
                </a:solidFill>
                <a:latin typeface="Tahoma" charset="0"/>
                <a:ea typeface="宋体" charset="-122"/>
              </a:defRPr>
            </a:lvl5pPr>
            <a:lvl6pPr marL="2514600" indent="-228600" eaLnBrk="0" fontAlgn="base" hangingPunct="0">
              <a:spcBef>
                <a:spcPct val="0"/>
              </a:spcBef>
              <a:spcAft>
                <a:spcPct val="0"/>
              </a:spcAft>
              <a:defRPr sz="2800">
                <a:solidFill>
                  <a:schemeClr val="tx1"/>
                </a:solidFill>
                <a:latin typeface="Tahoma" charset="0"/>
                <a:ea typeface="宋体" charset="-122"/>
              </a:defRPr>
            </a:lvl6pPr>
            <a:lvl7pPr marL="2971800" indent="-228600" eaLnBrk="0" fontAlgn="base" hangingPunct="0">
              <a:spcBef>
                <a:spcPct val="0"/>
              </a:spcBef>
              <a:spcAft>
                <a:spcPct val="0"/>
              </a:spcAft>
              <a:defRPr sz="2800">
                <a:solidFill>
                  <a:schemeClr val="tx1"/>
                </a:solidFill>
                <a:latin typeface="Tahoma" charset="0"/>
                <a:ea typeface="宋体" charset="-122"/>
              </a:defRPr>
            </a:lvl7pPr>
            <a:lvl8pPr marL="3429000" indent="-228600" eaLnBrk="0" fontAlgn="base" hangingPunct="0">
              <a:spcBef>
                <a:spcPct val="0"/>
              </a:spcBef>
              <a:spcAft>
                <a:spcPct val="0"/>
              </a:spcAft>
              <a:defRPr sz="2800">
                <a:solidFill>
                  <a:schemeClr val="tx1"/>
                </a:solidFill>
                <a:latin typeface="Tahoma" charset="0"/>
                <a:ea typeface="宋体" charset="-122"/>
              </a:defRPr>
            </a:lvl8pPr>
            <a:lvl9pPr marL="3886200" indent="-228600" eaLnBrk="0" fontAlgn="base" hangingPunct="0">
              <a:spcBef>
                <a:spcPct val="0"/>
              </a:spcBef>
              <a:spcAft>
                <a:spcPct val="0"/>
              </a:spcAft>
              <a:defRPr sz="2800">
                <a:solidFill>
                  <a:schemeClr val="tx1"/>
                </a:solidFill>
                <a:latin typeface="Tahoma" charset="0"/>
                <a:ea typeface="宋体" charset="-122"/>
              </a:defRPr>
            </a:lvl9pPr>
          </a:lstStyle>
          <a:p>
            <a:fld id="{FE116643-08CA-D541-95C3-D0BD1F398752}" type="slidenum">
              <a:rPr lang="zh-CN" altLang="en-US" sz="1200"/>
              <a:pPr/>
              <a:t>8</a:t>
            </a:fld>
            <a:endParaRPr lang="zh-CN" altLang="en-US" sz="1200"/>
          </a:p>
        </p:txBody>
      </p:sp>
    </p:spTree>
    <p:extLst>
      <p:ext uri="{BB962C8B-B14F-4D97-AF65-F5344CB8AC3E}">
        <p14:creationId xmlns:p14="http://schemas.microsoft.com/office/powerpoint/2010/main" val="11741476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幻灯片图像占位符 1"/>
          <p:cNvSpPr>
            <a:spLocks noGrp="1" noRot="1" noChangeAspect="1" noChangeArrowheads="1" noTextEdit="1"/>
          </p:cNvSpPr>
          <p:nvPr>
            <p:ph type="sldImg"/>
          </p:nvPr>
        </p:nvSpPr>
        <p:spPr>
          <a:ln/>
        </p:spPr>
      </p:sp>
      <p:sp>
        <p:nvSpPr>
          <p:cNvPr id="28675"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28676"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ahoma" panose="020B0604030504040204" pitchFamily="34" charset="0"/>
                <a:ea typeface="SimSun" panose="02010600030101010101" pitchFamily="2" charset="-122"/>
              </a:defRPr>
            </a:lvl1pPr>
            <a:lvl2pPr marL="742950" indent="-285750">
              <a:defRPr sz="2800">
                <a:solidFill>
                  <a:schemeClr val="tx1"/>
                </a:solidFill>
                <a:latin typeface="Tahoma" panose="020B0604030504040204" pitchFamily="34" charset="0"/>
                <a:ea typeface="SimSun" panose="02010600030101010101" pitchFamily="2" charset="-122"/>
              </a:defRPr>
            </a:lvl2pPr>
            <a:lvl3pPr marL="1143000" indent="-228600">
              <a:defRPr sz="2800">
                <a:solidFill>
                  <a:schemeClr val="tx1"/>
                </a:solidFill>
                <a:latin typeface="Tahoma" panose="020B0604030504040204" pitchFamily="34" charset="0"/>
                <a:ea typeface="SimSun" panose="02010600030101010101" pitchFamily="2" charset="-122"/>
              </a:defRPr>
            </a:lvl3pPr>
            <a:lvl4pPr marL="1600200" indent="-228600">
              <a:defRPr sz="2800">
                <a:solidFill>
                  <a:schemeClr val="tx1"/>
                </a:solidFill>
                <a:latin typeface="Tahoma" panose="020B0604030504040204" pitchFamily="34" charset="0"/>
                <a:ea typeface="SimSun" panose="02010600030101010101" pitchFamily="2" charset="-122"/>
              </a:defRPr>
            </a:lvl4pPr>
            <a:lvl5pPr marL="2057400" indent="-228600">
              <a:defRPr sz="28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9pPr>
          </a:lstStyle>
          <a:p>
            <a:fld id="{799CFE53-4E9B-4F7C-A60A-3EC85B21536C}" type="slidenum">
              <a:rPr lang="zh-CN" altLang="en-US" sz="1200"/>
              <a:pPr/>
              <a:t>9</a:t>
            </a:fld>
            <a:endParaRPr lang="zh-CN" altLang="en-US" sz="1200"/>
          </a:p>
        </p:txBody>
      </p:sp>
    </p:spTree>
    <p:extLst>
      <p:ext uri="{BB962C8B-B14F-4D97-AF65-F5344CB8AC3E}">
        <p14:creationId xmlns:p14="http://schemas.microsoft.com/office/powerpoint/2010/main" val="5473469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ChangeArrowheads="1" noTextEdit="1"/>
          </p:cNvSpPr>
          <p:nvPr>
            <p:ph type="sldImg"/>
          </p:nvPr>
        </p:nvSpPr>
        <p:spPr>
          <a:ln/>
        </p:spPr>
      </p:sp>
      <p:sp>
        <p:nvSpPr>
          <p:cNvPr id="31747"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31748"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ahoma" panose="020B0604030504040204" pitchFamily="34" charset="0"/>
                <a:ea typeface="SimSun" panose="02010600030101010101" pitchFamily="2" charset="-122"/>
              </a:defRPr>
            </a:lvl1pPr>
            <a:lvl2pPr marL="742950" indent="-285750">
              <a:defRPr sz="2800">
                <a:solidFill>
                  <a:schemeClr val="tx1"/>
                </a:solidFill>
                <a:latin typeface="Tahoma" panose="020B0604030504040204" pitchFamily="34" charset="0"/>
                <a:ea typeface="SimSun" panose="02010600030101010101" pitchFamily="2" charset="-122"/>
              </a:defRPr>
            </a:lvl2pPr>
            <a:lvl3pPr marL="1143000" indent="-228600">
              <a:defRPr sz="2800">
                <a:solidFill>
                  <a:schemeClr val="tx1"/>
                </a:solidFill>
                <a:latin typeface="Tahoma" panose="020B0604030504040204" pitchFamily="34" charset="0"/>
                <a:ea typeface="SimSun" panose="02010600030101010101" pitchFamily="2" charset="-122"/>
              </a:defRPr>
            </a:lvl3pPr>
            <a:lvl4pPr marL="1600200" indent="-228600">
              <a:defRPr sz="2800">
                <a:solidFill>
                  <a:schemeClr val="tx1"/>
                </a:solidFill>
                <a:latin typeface="Tahoma" panose="020B0604030504040204" pitchFamily="34" charset="0"/>
                <a:ea typeface="SimSun" panose="02010600030101010101" pitchFamily="2" charset="-122"/>
              </a:defRPr>
            </a:lvl4pPr>
            <a:lvl5pPr marL="2057400" indent="-228600">
              <a:defRPr sz="28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9pPr>
          </a:lstStyle>
          <a:p>
            <a:fld id="{C563444E-E7CA-4ABD-9C41-CE44B24ECE4D}" type="slidenum">
              <a:rPr lang="zh-CN" altLang="en-US" sz="1200"/>
              <a:pPr/>
              <a:t>11</a:t>
            </a:fld>
            <a:endParaRPr lang="zh-CN" altLang="en-US" sz="1200"/>
          </a:p>
        </p:txBody>
      </p:sp>
    </p:spTree>
    <p:extLst>
      <p:ext uri="{BB962C8B-B14F-4D97-AF65-F5344CB8AC3E}">
        <p14:creationId xmlns:p14="http://schemas.microsoft.com/office/powerpoint/2010/main" val="1325539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幻灯片图像占位符 1"/>
          <p:cNvSpPr>
            <a:spLocks noGrp="1" noRot="1" noChangeAspect="1" noChangeArrowheads="1" noTextEdit="1"/>
          </p:cNvSpPr>
          <p:nvPr>
            <p:ph type="sldImg"/>
          </p:nvPr>
        </p:nvSpPr>
        <p:spPr>
          <a:ln/>
        </p:spPr>
      </p:sp>
      <p:sp>
        <p:nvSpPr>
          <p:cNvPr id="33795"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33796"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ahoma" panose="020B0604030504040204" pitchFamily="34" charset="0"/>
                <a:ea typeface="SimSun" panose="02010600030101010101" pitchFamily="2" charset="-122"/>
              </a:defRPr>
            </a:lvl1pPr>
            <a:lvl2pPr marL="742950" indent="-285750">
              <a:defRPr sz="2800">
                <a:solidFill>
                  <a:schemeClr val="tx1"/>
                </a:solidFill>
                <a:latin typeface="Tahoma" panose="020B0604030504040204" pitchFamily="34" charset="0"/>
                <a:ea typeface="SimSun" panose="02010600030101010101" pitchFamily="2" charset="-122"/>
              </a:defRPr>
            </a:lvl2pPr>
            <a:lvl3pPr marL="1143000" indent="-228600">
              <a:defRPr sz="2800">
                <a:solidFill>
                  <a:schemeClr val="tx1"/>
                </a:solidFill>
                <a:latin typeface="Tahoma" panose="020B0604030504040204" pitchFamily="34" charset="0"/>
                <a:ea typeface="SimSun" panose="02010600030101010101" pitchFamily="2" charset="-122"/>
              </a:defRPr>
            </a:lvl3pPr>
            <a:lvl4pPr marL="1600200" indent="-228600">
              <a:defRPr sz="2800">
                <a:solidFill>
                  <a:schemeClr val="tx1"/>
                </a:solidFill>
                <a:latin typeface="Tahoma" panose="020B0604030504040204" pitchFamily="34" charset="0"/>
                <a:ea typeface="SimSun" panose="02010600030101010101" pitchFamily="2" charset="-122"/>
              </a:defRPr>
            </a:lvl4pPr>
            <a:lvl5pPr marL="2057400" indent="-228600">
              <a:defRPr sz="28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9pPr>
          </a:lstStyle>
          <a:p>
            <a:fld id="{5CAAA6E0-C8F1-43F4-8931-E59E823EC7D0}" type="slidenum">
              <a:rPr lang="zh-CN" altLang="en-US" sz="1200"/>
              <a:pPr/>
              <a:t>12</a:t>
            </a:fld>
            <a:endParaRPr lang="zh-CN" altLang="en-US" sz="1200"/>
          </a:p>
        </p:txBody>
      </p:sp>
    </p:spTree>
    <p:extLst>
      <p:ext uri="{BB962C8B-B14F-4D97-AF65-F5344CB8AC3E}">
        <p14:creationId xmlns:p14="http://schemas.microsoft.com/office/powerpoint/2010/main" val="3393424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ChangeArrowheads="1" noTextEdit="1"/>
          </p:cNvSpPr>
          <p:nvPr>
            <p:ph type="sldImg"/>
          </p:nvPr>
        </p:nvSpPr>
        <p:spPr>
          <a:ln/>
        </p:spPr>
      </p:sp>
      <p:sp>
        <p:nvSpPr>
          <p:cNvPr id="35843"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smtClean="0">
                <a:latin typeface="Century Schoolbook" panose="02040604050505020304" pitchFamily="18" charset="0"/>
              </a:rPr>
              <a:t>loss of Random Forest</a:t>
            </a:r>
            <a:endParaRPr lang="zh-CN" altLang="en-US" smtClean="0">
              <a:latin typeface="Century Schoolbook" panose="02040604050505020304" pitchFamily="18" charset="0"/>
            </a:endParaRPr>
          </a:p>
          <a:p>
            <a:r>
              <a:rPr lang="en-US" altLang="zh-CN" smtClean="0">
                <a:latin typeface="Century Schoolbook" panose="02040604050505020304" pitchFamily="18" charset="0"/>
              </a:rPr>
              <a:t>rainfall processes with variable time-span</a:t>
            </a:r>
          </a:p>
          <a:p>
            <a:pPr eaLnBrk="1" hangingPunct="1"/>
            <a:r>
              <a:rPr lang="en-US" altLang="zh-CN" smtClean="0">
                <a:latin typeface="Century Schoolbook" panose="02040604050505020304" pitchFamily="18" charset="0"/>
              </a:rPr>
              <a:t>L1 norm regularization term </a:t>
            </a:r>
            <a:endParaRPr lang="zh-CN" altLang="en-US" smtClean="0">
              <a:latin typeface="Century Schoolbook" panose="02040604050505020304" pitchFamily="18" charset="0"/>
            </a:endParaRPr>
          </a:p>
          <a:p>
            <a:r>
              <a:rPr lang="en-US" altLang="zh-CN" smtClean="0">
                <a:latin typeface="Century Schoolbook" panose="02040604050505020304" pitchFamily="18" charset="0"/>
              </a:rPr>
              <a:t>Space-time Characteristic</a:t>
            </a:r>
            <a:endParaRPr lang="zh-CN" altLang="en-US" smtClean="0">
              <a:latin typeface="Century Schoolbook" panose="02040604050505020304" pitchFamily="18" charset="0"/>
            </a:endParaRPr>
          </a:p>
        </p:txBody>
      </p:sp>
      <p:sp>
        <p:nvSpPr>
          <p:cNvPr id="35844"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ahoma" panose="020B0604030504040204" pitchFamily="34" charset="0"/>
                <a:ea typeface="SimSun" panose="02010600030101010101" pitchFamily="2" charset="-122"/>
              </a:defRPr>
            </a:lvl1pPr>
            <a:lvl2pPr marL="742950" indent="-285750">
              <a:defRPr sz="2800">
                <a:solidFill>
                  <a:schemeClr val="tx1"/>
                </a:solidFill>
                <a:latin typeface="Tahoma" panose="020B0604030504040204" pitchFamily="34" charset="0"/>
                <a:ea typeface="SimSun" panose="02010600030101010101" pitchFamily="2" charset="-122"/>
              </a:defRPr>
            </a:lvl2pPr>
            <a:lvl3pPr marL="1143000" indent="-228600">
              <a:defRPr sz="2800">
                <a:solidFill>
                  <a:schemeClr val="tx1"/>
                </a:solidFill>
                <a:latin typeface="Tahoma" panose="020B0604030504040204" pitchFamily="34" charset="0"/>
                <a:ea typeface="SimSun" panose="02010600030101010101" pitchFamily="2" charset="-122"/>
              </a:defRPr>
            </a:lvl3pPr>
            <a:lvl4pPr marL="1600200" indent="-228600">
              <a:defRPr sz="2800">
                <a:solidFill>
                  <a:schemeClr val="tx1"/>
                </a:solidFill>
                <a:latin typeface="Tahoma" panose="020B0604030504040204" pitchFamily="34" charset="0"/>
                <a:ea typeface="SimSun" panose="02010600030101010101" pitchFamily="2" charset="-122"/>
              </a:defRPr>
            </a:lvl4pPr>
            <a:lvl5pPr marL="2057400" indent="-228600">
              <a:defRPr sz="28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9pPr>
          </a:lstStyle>
          <a:p>
            <a:fld id="{410CEA19-9F23-4FE3-B051-5AFDDD250F06}" type="slidenum">
              <a:rPr lang="zh-CN" altLang="en-US" sz="1200"/>
              <a:pPr/>
              <a:t>13</a:t>
            </a:fld>
            <a:endParaRPr lang="zh-CN" altLang="en-US" sz="1200"/>
          </a:p>
        </p:txBody>
      </p:sp>
    </p:spTree>
    <p:extLst>
      <p:ext uri="{BB962C8B-B14F-4D97-AF65-F5344CB8AC3E}">
        <p14:creationId xmlns:p14="http://schemas.microsoft.com/office/powerpoint/2010/main" val="2337761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p:nvPr>
        </p:nvSpPr>
        <p:spPr>
          <a:ln/>
        </p:spPr>
      </p:sp>
      <p:sp>
        <p:nvSpPr>
          <p:cNvPr id="37891"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smtClean="0"/>
              <a:t>首先，</a:t>
            </a:r>
            <a:r>
              <a:rPr lang="en-US" altLang="zh-CN" smtClean="0"/>
              <a:t>TVRC</a:t>
            </a:r>
            <a:r>
              <a:rPr lang="zh-CN" altLang="en-US" smtClean="0"/>
              <a:t>算法。该式对应着</a:t>
            </a:r>
            <a:r>
              <a:rPr lang="en-US" altLang="zh-CN" smtClean="0"/>
              <a:t>TVRC</a:t>
            </a:r>
            <a:r>
              <a:rPr lang="zh-CN" altLang="en-US" smtClean="0"/>
              <a:t>算法的物理模型，其中。。。为形变场的全局总变分正则化项，考虑了不连续形变；第一个约束项为数据拟合项； 第二个约束项为有参形变场和无参形变参耦合约束项。三项合并，构成如下无约束的</a:t>
            </a:r>
            <a:r>
              <a:rPr lang="zh-CN" altLang="en-US" b="1" smtClean="0">
                <a:latin typeface="黑体"/>
                <a:ea typeface="黑体"/>
                <a:cs typeface="黑体"/>
              </a:rPr>
              <a:t>拉格朗日目标函数，由平滑和非平滑项组成，求解困难。</a:t>
            </a:r>
            <a:endParaRPr lang="en-US" altLang="en-US" smtClean="0"/>
          </a:p>
        </p:txBody>
      </p:sp>
      <p:sp>
        <p:nvSpPr>
          <p:cNvPr id="37892"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ahoma" panose="020B0604030504040204" pitchFamily="34" charset="0"/>
                <a:ea typeface="SimSun" panose="02010600030101010101" pitchFamily="2" charset="-122"/>
              </a:defRPr>
            </a:lvl1pPr>
            <a:lvl2pPr marL="742950" indent="-285750">
              <a:defRPr sz="2800">
                <a:solidFill>
                  <a:schemeClr val="tx1"/>
                </a:solidFill>
                <a:latin typeface="Tahoma" panose="020B0604030504040204" pitchFamily="34" charset="0"/>
                <a:ea typeface="SimSun" panose="02010600030101010101" pitchFamily="2" charset="-122"/>
              </a:defRPr>
            </a:lvl2pPr>
            <a:lvl3pPr marL="1143000" indent="-228600">
              <a:defRPr sz="2800">
                <a:solidFill>
                  <a:schemeClr val="tx1"/>
                </a:solidFill>
                <a:latin typeface="Tahoma" panose="020B0604030504040204" pitchFamily="34" charset="0"/>
                <a:ea typeface="SimSun" panose="02010600030101010101" pitchFamily="2" charset="-122"/>
              </a:defRPr>
            </a:lvl3pPr>
            <a:lvl4pPr marL="1600200" indent="-228600">
              <a:defRPr sz="2800">
                <a:solidFill>
                  <a:schemeClr val="tx1"/>
                </a:solidFill>
                <a:latin typeface="Tahoma" panose="020B0604030504040204" pitchFamily="34" charset="0"/>
                <a:ea typeface="SimSun" panose="02010600030101010101" pitchFamily="2" charset="-122"/>
              </a:defRPr>
            </a:lvl4pPr>
            <a:lvl5pPr marL="2057400" indent="-228600">
              <a:defRPr sz="28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9pPr>
          </a:lstStyle>
          <a:p>
            <a:fld id="{9DADEB2B-B628-4309-B1D6-F4EF3368D4DB}" type="slidenum">
              <a:rPr lang="zh-CN" altLang="en-US" sz="1200">
                <a:solidFill>
                  <a:srgbClr val="000000"/>
                </a:solidFill>
              </a:rPr>
              <a:pPr/>
              <a:t>14</a:t>
            </a:fld>
            <a:endParaRPr lang="zh-CN" altLang="en-US" sz="1200">
              <a:solidFill>
                <a:srgbClr val="000000"/>
              </a:solidFill>
            </a:endParaRPr>
          </a:p>
        </p:txBody>
      </p:sp>
    </p:spTree>
    <p:extLst>
      <p:ext uri="{BB962C8B-B14F-4D97-AF65-F5344CB8AC3E}">
        <p14:creationId xmlns:p14="http://schemas.microsoft.com/office/powerpoint/2010/main" val="157350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幻灯片图像占位符 1"/>
          <p:cNvSpPr>
            <a:spLocks noGrp="1" noRot="1" noChangeAspect="1" noChangeArrowheads="1" noTextEdit="1"/>
          </p:cNvSpPr>
          <p:nvPr>
            <p:ph type="sldImg"/>
          </p:nvPr>
        </p:nvSpPr>
        <p:spPr>
          <a:ln/>
        </p:spPr>
      </p:sp>
      <p:sp>
        <p:nvSpPr>
          <p:cNvPr id="39939"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0275"/>
            <a:r>
              <a:rPr lang="zh-CN" altLang="en-US" smtClean="0"/>
              <a:t>针对该目标函数的求解，我们提出了一种有效的两阶段优化算法。第一阶段，利用经典的有参方法对形变图像进行配准，得到一个全局鲁棒的初始解。将该初始解带入第二阶段，进行的无参优化，得到更加精确的配准图像。对比这两幅图像，可以看出，在第二阶段，高度局部化的形变得到了进一步的改善。右边这一列是残差图像的演化过程，残差图像亮度越大，说明配准越精确。</a:t>
            </a:r>
          </a:p>
          <a:p>
            <a:pPr defTabSz="930275"/>
            <a:endParaRPr lang="zh-CN" altLang="en-US" smtClean="0"/>
          </a:p>
          <a:p>
            <a:pPr defTabSz="930275"/>
            <a:endParaRPr lang="en-US" altLang="en-US" smtClean="0"/>
          </a:p>
        </p:txBody>
      </p:sp>
      <p:sp>
        <p:nvSpPr>
          <p:cNvPr id="3994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ahoma" panose="020B0604030504040204" pitchFamily="34" charset="0"/>
                <a:ea typeface="SimSun" panose="02010600030101010101" pitchFamily="2" charset="-122"/>
              </a:defRPr>
            </a:lvl1pPr>
            <a:lvl2pPr marL="742950" indent="-285750">
              <a:defRPr sz="2800">
                <a:solidFill>
                  <a:schemeClr val="tx1"/>
                </a:solidFill>
                <a:latin typeface="Tahoma" panose="020B0604030504040204" pitchFamily="34" charset="0"/>
                <a:ea typeface="SimSun" panose="02010600030101010101" pitchFamily="2" charset="-122"/>
              </a:defRPr>
            </a:lvl2pPr>
            <a:lvl3pPr marL="1143000" indent="-228600">
              <a:defRPr sz="2800">
                <a:solidFill>
                  <a:schemeClr val="tx1"/>
                </a:solidFill>
                <a:latin typeface="Tahoma" panose="020B0604030504040204" pitchFamily="34" charset="0"/>
                <a:ea typeface="SimSun" panose="02010600030101010101" pitchFamily="2" charset="-122"/>
              </a:defRPr>
            </a:lvl3pPr>
            <a:lvl4pPr marL="1600200" indent="-228600">
              <a:defRPr sz="2800">
                <a:solidFill>
                  <a:schemeClr val="tx1"/>
                </a:solidFill>
                <a:latin typeface="Tahoma" panose="020B0604030504040204" pitchFamily="34" charset="0"/>
                <a:ea typeface="SimSun" panose="02010600030101010101" pitchFamily="2" charset="-122"/>
              </a:defRPr>
            </a:lvl4pPr>
            <a:lvl5pPr marL="2057400" indent="-228600">
              <a:defRPr sz="28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9pPr>
          </a:lstStyle>
          <a:p>
            <a:fld id="{0CDBE111-1B1D-4BDB-B83C-0EC8A9BD42FC}" type="slidenum">
              <a:rPr lang="zh-CN" altLang="en-US" sz="1200">
                <a:solidFill>
                  <a:srgbClr val="000000"/>
                </a:solidFill>
              </a:rPr>
              <a:pPr/>
              <a:t>15</a:t>
            </a:fld>
            <a:endParaRPr lang="zh-CN" altLang="en-US" sz="1200">
              <a:solidFill>
                <a:srgbClr val="000000"/>
              </a:solidFill>
            </a:endParaRPr>
          </a:p>
        </p:txBody>
      </p:sp>
    </p:spTree>
    <p:extLst>
      <p:ext uri="{BB962C8B-B14F-4D97-AF65-F5344CB8AC3E}">
        <p14:creationId xmlns:p14="http://schemas.microsoft.com/office/powerpoint/2010/main" val="38795432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8679781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4925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22479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609600"/>
            <a:ext cx="65913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89404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609600"/>
            <a:ext cx="8991600" cy="556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3530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8791575" cy="1058863"/>
          </a:xfrm>
        </p:spPr>
        <p:txBody>
          <a:bodyPr/>
          <a:lstStyle/>
          <a:p>
            <a:r>
              <a:rPr lang="en-US"/>
              <a:t>Click to edit Master title style</a:t>
            </a:r>
          </a:p>
        </p:txBody>
      </p:sp>
      <p:sp>
        <p:nvSpPr>
          <p:cNvPr id="3" name="Text Placeholder 2"/>
          <p:cNvSpPr>
            <a:spLocks noGrp="1"/>
          </p:cNvSpPr>
          <p:nvPr>
            <p:ph type="body" sz="half" idx="1"/>
          </p:nvPr>
        </p:nvSpPr>
        <p:spPr>
          <a:xfrm>
            <a:off x="0" y="1752600"/>
            <a:ext cx="44196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0" y="1752600"/>
            <a:ext cx="4419600" cy="213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0" y="4038600"/>
            <a:ext cx="4419600" cy="213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01346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8791575" cy="1058863"/>
          </a:xfrm>
        </p:spPr>
        <p:txBody>
          <a:bodyPr/>
          <a:lstStyle/>
          <a:p>
            <a:r>
              <a:rPr lang="en-US"/>
              <a:t>Click to edit Master title style</a:t>
            </a:r>
          </a:p>
        </p:txBody>
      </p:sp>
      <p:sp>
        <p:nvSpPr>
          <p:cNvPr id="3" name="Content Placeholder 2"/>
          <p:cNvSpPr>
            <a:spLocks noGrp="1"/>
          </p:cNvSpPr>
          <p:nvPr>
            <p:ph sz="half" idx="1"/>
          </p:nvPr>
        </p:nvSpPr>
        <p:spPr>
          <a:xfrm>
            <a:off x="0" y="1752600"/>
            <a:ext cx="44196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0" y="1752600"/>
            <a:ext cx="4419600" cy="213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0" y="4038600"/>
            <a:ext cx="4419600" cy="213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6269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Text, and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0" y="1752600"/>
            <a:ext cx="44196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0" y="1752600"/>
            <a:ext cx="44196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80733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0" y="609600"/>
            <a:ext cx="8791575" cy="1058863"/>
          </a:xfrm>
        </p:spPr>
        <p:txBody>
          <a:bodyPr/>
          <a:lstStyle/>
          <a:p>
            <a:r>
              <a:rPr lang="en-US"/>
              <a:t>Click to edit Master title style</a:t>
            </a:r>
          </a:p>
        </p:txBody>
      </p:sp>
      <p:sp>
        <p:nvSpPr>
          <p:cNvPr id="3" name="Content Placeholder 2"/>
          <p:cNvSpPr>
            <a:spLocks noGrp="1"/>
          </p:cNvSpPr>
          <p:nvPr>
            <p:ph sz="quarter" idx="1"/>
          </p:nvPr>
        </p:nvSpPr>
        <p:spPr>
          <a:xfrm>
            <a:off x="0" y="1752600"/>
            <a:ext cx="4419600" cy="213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0" y="1752600"/>
            <a:ext cx="4419600" cy="213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0" y="4038600"/>
            <a:ext cx="4419600" cy="213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572000" y="4038600"/>
            <a:ext cx="4419600" cy="213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2054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6799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7888174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0" y="1752600"/>
            <a:ext cx="4419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0" y="1752600"/>
            <a:ext cx="4419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04543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392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79464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9537268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5863835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92499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B5BBDBD-1082-412C-957F-01094BC2AFA8}"/>
              </a:ext>
            </a:extLst>
          </p:cNvPr>
          <p:cNvSpPr>
            <a:spLocks noChangeArrowheads="1"/>
          </p:cNvSpPr>
          <p:nvPr/>
        </p:nvSpPr>
        <p:spPr bwMode="auto">
          <a:xfrm>
            <a:off x="0" y="5562600"/>
            <a:ext cx="9144000" cy="1371600"/>
          </a:xfrm>
          <a:prstGeom prst="rect">
            <a:avLst/>
          </a:prstGeom>
          <a:gradFill rotWithShape="0">
            <a:gsLst>
              <a:gs pos="0">
                <a:srgbClr val="FFFFFF"/>
              </a:gs>
              <a:gs pos="100000">
                <a:srgbClr val="33CC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Tahoma" panose="020B0604030504040204" pitchFamily="34" charset="0"/>
                <a:ea typeface="SimSun" panose="02010600030101010101" pitchFamily="2" charset="-122"/>
              </a:defRPr>
            </a:lvl1pPr>
            <a:lvl2pPr marL="742950" indent="-285750">
              <a:defRPr sz="2800">
                <a:solidFill>
                  <a:schemeClr val="tx1"/>
                </a:solidFill>
                <a:latin typeface="Tahoma" panose="020B0604030504040204" pitchFamily="34" charset="0"/>
                <a:ea typeface="SimSun" panose="02010600030101010101" pitchFamily="2" charset="-122"/>
              </a:defRPr>
            </a:lvl2pPr>
            <a:lvl3pPr marL="1143000" indent="-228600">
              <a:defRPr sz="2800">
                <a:solidFill>
                  <a:schemeClr val="tx1"/>
                </a:solidFill>
                <a:latin typeface="Tahoma" panose="020B0604030504040204" pitchFamily="34" charset="0"/>
                <a:ea typeface="SimSun" panose="02010600030101010101" pitchFamily="2" charset="-122"/>
              </a:defRPr>
            </a:lvl3pPr>
            <a:lvl4pPr marL="1600200" indent="-228600">
              <a:defRPr sz="2800">
                <a:solidFill>
                  <a:schemeClr val="tx1"/>
                </a:solidFill>
                <a:latin typeface="Tahoma" panose="020B0604030504040204" pitchFamily="34" charset="0"/>
                <a:ea typeface="SimSun" panose="02010600030101010101" pitchFamily="2" charset="-122"/>
              </a:defRPr>
            </a:lvl4pPr>
            <a:lvl5pPr marL="2057400" indent="-228600">
              <a:defRPr sz="28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9pPr>
          </a:lstStyle>
          <a:p>
            <a:pPr eaLnBrk="1" hangingPunct="1">
              <a:lnSpc>
                <a:spcPct val="110000"/>
              </a:lnSpc>
              <a:spcBef>
                <a:spcPct val="20000"/>
              </a:spcBef>
              <a:buClr>
                <a:schemeClr val="folHlink"/>
              </a:buClr>
              <a:buSzPct val="60000"/>
              <a:buFont typeface="Wingdings" panose="05000000000000000000" pitchFamily="2" charset="2"/>
              <a:buNone/>
            </a:pPr>
            <a:endParaRPr lang="en-US" altLang="en-US"/>
          </a:p>
        </p:txBody>
      </p:sp>
      <p:sp>
        <p:nvSpPr>
          <p:cNvPr id="1027" name="Rectangle 3">
            <a:extLst>
              <a:ext uri="{FF2B5EF4-FFF2-40B4-BE49-F238E27FC236}">
                <a16:creationId xmlns:a16="http://schemas.microsoft.com/office/drawing/2014/main" id="{BDB6132E-D6CB-46AB-9585-13580B6EA63A}"/>
              </a:ext>
            </a:extLst>
          </p:cNvPr>
          <p:cNvSpPr>
            <a:spLocks noChangeArrowheads="1"/>
          </p:cNvSpPr>
          <p:nvPr/>
        </p:nvSpPr>
        <p:spPr bwMode="auto">
          <a:xfrm>
            <a:off x="0" y="0"/>
            <a:ext cx="9144000" cy="609600"/>
          </a:xfrm>
          <a:prstGeom prst="rect">
            <a:avLst/>
          </a:prstGeom>
          <a:gradFill rotWithShape="0">
            <a:gsLst>
              <a:gs pos="0">
                <a:srgbClr val="33CC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Tahoma" panose="020B0604030504040204" pitchFamily="34" charset="0"/>
                <a:ea typeface="SimSun" panose="02010600030101010101" pitchFamily="2" charset="-122"/>
              </a:defRPr>
            </a:lvl1pPr>
            <a:lvl2pPr marL="742950" indent="-285750">
              <a:defRPr sz="2800">
                <a:solidFill>
                  <a:schemeClr val="tx1"/>
                </a:solidFill>
                <a:latin typeface="Tahoma" panose="020B0604030504040204" pitchFamily="34" charset="0"/>
                <a:ea typeface="SimSun" panose="02010600030101010101" pitchFamily="2" charset="-122"/>
              </a:defRPr>
            </a:lvl2pPr>
            <a:lvl3pPr marL="1143000" indent="-228600">
              <a:defRPr sz="2800">
                <a:solidFill>
                  <a:schemeClr val="tx1"/>
                </a:solidFill>
                <a:latin typeface="Tahoma" panose="020B0604030504040204" pitchFamily="34" charset="0"/>
                <a:ea typeface="SimSun" panose="02010600030101010101" pitchFamily="2" charset="-122"/>
              </a:defRPr>
            </a:lvl3pPr>
            <a:lvl4pPr marL="1600200" indent="-228600">
              <a:defRPr sz="2800">
                <a:solidFill>
                  <a:schemeClr val="tx1"/>
                </a:solidFill>
                <a:latin typeface="Tahoma" panose="020B0604030504040204" pitchFamily="34" charset="0"/>
                <a:ea typeface="SimSun" panose="02010600030101010101" pitchFamily="2" charset="-122"/>
              </a:defRPr>
            </a:lvl4pPr>
            <a:lvl5pPr marL="2057400" indent="-228600">
              <a:defRPr sz="28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9pPr>
          </a:lstStyle>
          <a:p>
            <a:pPr algn="ctr" eaLnBrk="1" hangingPunct="1"/>
            <a:endParaRPr lang="en-GB" altLang="en-US" sz="2400"/>
          </a:p>
        </p:txBody>
      </p:sp>
      <p:sp>
        <p:nvSpPr>
          <p:cNvPr id="1028" name="Rectangle 4"/>
          <p:cNvSpPr>
            <a:spLocks noGrp="1" noChangeArrowheads="1"/>
          </p:cNvSpPr>
          <p:nvPr>
            <p:ph type="title"/>
          </p:nvPr>
        </p:nvSpPr>
        <p:spPr bwMode="auto">
          <a:xfrm>
            <a:off x="0" y="609600"/>
            <a:ext cx="8791575"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zh-CN" smtClean="0"/>
              <a:t>Click to edit Master title style</a:t>
            </a:r>
          </a:p>
        </p:txBody>
      </p:sp>
      <p:sp>
        <p:nvSpPr>
          <p:cNvPr id="1029" name="Rectangle 5"/>
          <p:cNvSpPr>
            <a:spLocks noGrp="1" noChangeArrowheads="1"/>
          </p:cNvSpPr>
          <p:nvPr>
            <p:ph type="body" idx="1"/>
          </p:nvPr>
        </p:nvSpPr>
        <p:spPr bwMode="auto">
          <a:xfrm>
            <a:off x="0" y="1752600"/>
            <a:ext cx="8991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  2012-02012-02-16</a:t>
            </a:r>
          </a:p>
          <a:p>
            <a:pPr lvl="2"/>
            <a:r>
              <a:rPr lang="en-US" altLang="zh-CN" smtClean="0"/>
              <a:t>2-16</a:t>
            </a:r>
          </a:p>
          <a:p>
            <a:pPr lvl="3"/>
            <a:r>
              <a:rPr lang="en-US" altLang="zh-CN" smtClean="0"/>
              <a:t>Fourth level</a:t>
            </a:r>
          </a:p>
          <a:p>
            <a:pPr lvl="4"/>
            <a:r>
              <a:rPr lang="en-US" altLang="zh-CN" smtClean="0"/>
              <a:t>Fifth level</a:t>
            </a:r>
            <a:r>
              <a:rPr lang="en-US" altLang="zh-TW" smtClean="0"/>
              <a:t>／</a:t>
            </a:r>
            <a:endParaRPr lang="en-US" altLang="zh-CN" smtClean="0"/>
          </a:p>
        </p:txBody>
      </p:sp>
      <p:sp>
        <p:nvSpPr>
          <p:cNvPr id="1030" name="Rectangle 7">
            <a:extLst>
              <a:ext uri="{FF2B5EF4-FFF2-40B4-BE49-F238E27FC236}">
                <a16:creationId xmlns:a16="http://schemas.microsoft.com/office/drawing/2014/main" id="{F3277A37-59D2-43A7-8B98-384991E22947}"/>
              </a:ext>
            </a:extLst>
          </p:cNvPr>
          <p:cNvSpPr>
            <a:spLocks noChangeArrowheads="1"/>
          </p:cNvSpPr>
          <p:nvPr/>
        </p:nvSpPr>
        <p:spPr bwMode="auto">
          <a:xfrm>
            <a:off x="0" y="0"/>
            <a:ext cx="914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sz="2800">
                <a:solidFill>
                  <a:schemeClr val="tx1"/>
                </a:solidFill>
                <a:latin typeface="Tahoma" panose="020B0604030504040204" pitchFamily="34" charset="0"/>
                <a:ea typeface="SimSun" panose="02010600030101010101" pitchFamily="2" charset="-122"/>
              </a:defRPr>
            </a:lvl1pPr>
            <a:lvl2pPr marL="742950" indent="-285750">
              <a:defRPr sz="2800">
                <a:solidFill>
                  <a:schemeClr val="tx1"/>
                </a:solidFill>
                <a:latin typeface="Tahoma" panose="020B0604030504040204" pitchFamily="34" charset="0"/>
                <a:ea typeface="SimSun" panose="02010600030101010101" pitchFamily="2" charset="-122"/>
              </a:defRPr>
            </a:lvl2pPr>
            <a:lvl3pPr marL="1143000" indent="-228600">
              <a:defRPr sz="2800">
                <a:solidFill>
                  <a:schemeClr val="tx1"/>
                </a:solidFill>
                <a:latin typeface="Tahoma" panose="020B0604030504040204" pitchFamily="34" charset="0"/>
                <a:ea typeface="SimSun" panose="02010600030101010101" pitchFamily="2" charset="-122"/>
              </a:defRPr>
            </a:lvl3pPr>
            <a:lvl4pPr marL="1600200" indent="-228600">
              <a:defRPr sz="2800">
                <a:solidFill>
                  <a:schemeClr val="tx1"/>
                </a:solidFill>
                <a:latin typeface="Tahoma" panose="020B0604030504040204" pitchFamily="34" charset="0"/>
                <a:ea typeface="SimSun" panose="02010600030101010101" pitchFamily="2" charset="-122"/>
              </a:defRPr>
            </a:lvl4pPr>
            <a:lvl5pPr marL="2057400" indent="-228600">
              <a:defRPr sz="28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9pPr>
          </a:lstStyle>
          <a:p>
            <a:pPr>
              <a:lnSpc>
                <a:spcPct val="80000"/>
              </a:lnSpc>
            </a:pPr>
            <a:r>
              <a:rPr lang="en-US" altLang="zh-TW" sz="1400">
                <a:solidFill>
                  <a:srgbClr val="333333"/>
                </a:solidFill>
                <a:latin typeface="Monotype Corsiva" panose="03010101010201010101" pitchFamily="66" charset="0"/>
                <a:ea typeface="新细明体" pitchFamily="2" charset="-122"/>
              </a:rPr>
              <a:t>                                                                                                                                                                                                              2017-0</a:t>
            </a:r>
            <a:r>
              <a:rPr lang="en-US" altLang="zh-CN" sz="1400">
                <a:solidFill>
                  <a:srgbClr val="333333"/>
                </a:solidFill>
                <a:latin typeface="Monotype Corsiva" panose="03010101010201010101" pitchFamily="66" charset="0"/>
                <a:ea typeface="新细明体" pitchFamily="2" charset="-122"/>
              </a:rPr>
              <a:t>9</a:t>
            </a:r>
            <a:r>
              <a:rPr lang="en-US" altLang="zh-TW" sz="1400">
                <a:solidFill>
                  <a:srgbClr val="333333"/>
                </a:solidFill>
                <a:latin typeface="Monotype Corsiva" panose="03010101010201010101" pitchFamily="66" charset="0"/>
                <a:ea typeface="新细明体" pitchFamily="2" charset="-122"/>
              </a:rPr>
              <a:t>-</a:t>
            </a:r>
            <a:r>
              <a:rPr lang="en-US" altLang="zh-CN" sz="1400">
                <a:solidFill>
                  <a:srgbClr val="333333"/>
                </a:solidFill>
                <a:latin typeface="Monotype Corsiva" panose="03010101010201010101" pitchFamily="66" charset="0"/>
                <a:ea typeface="新细明体" pitchFamily="2" charset="-122"/>
              </a:rPr>
              <a:t>27</a:t>
            </a:r>
            <a:endParaRPr lang="en-US" altLang="zh-TW" sz="1400">
              <a:solidFill>
                <a:srgbClr val="333333"/>
              </a:solidFill>
              <a:latin typeface="Monotype Corsiva" panose="03010101010201010101" pitchFamily="66" charset="0"/>
              <a:ea typeface="新细明体" pitchFamily="2" charset="-122"/>
            </a:endParaRPr>
          </a:p>
        </p:txBody>
      </p:sp>
      <p:pic>
        <p:nvPicPr>
          <p:cNvPr id="1031" name="Picture 3" descr="footer_cloud"/>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88925" y="6530975"/>
            <a:ext cx="9432925"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6">
            <a:extLst>
              <a:ext uri="{FF2B5EF4-FFF2-40B4-BE49-F238E27FC236}">
                <a16:creationId xmlns:a16="http://schemas.microsoft.com/office/drawing/2014/main" id="{312BE4AF-835F-44AB-AAD8-807BA20A498B}"/>
              </a:ext>
            </a:extLst>
          </p:cNvPr>
          <p:cNvSpPr>
            <a:spLocks noChangeArrowheads="1"/>
          </p:cNvSpPr>
          <p:nvPr/>
        </p:nvSpPr>
        <p:spPr bwMode="auto">
          <a:xfrm>
            <a:off x="76200" y="6553200"/>
            <a:ext cx="9067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sz="2800">
                <a:solidFill>
                  <a:schemeClr val="tx1"/>
                </a:solidFill>
                <a:latin typeface="Tahoma" panose="020B0604030504040204" pitchFamily="34" charset="0"/>
                <a:ea typeface="SimSun" panose="02010600030101010101" pitchFamily="2" charset="-122"/>
              </a:defRPr>
            </a:lvl1pPr>
            <a:lvl2pPr marL="742950" indent="-285750">
              <a:defRPr sz="2800">
                <a:solidFill>
                  <a:schemeClr val="tx1"/>
                </a:solidFill>
                <a:latin typeface="Tahoma" panose="020B0604030504040204" pitchFamily="34" charset="0"/>
                <a:ea typeface="SimSun" panose="02010600030101010101" pitchFamily="2" charset="-122"/>
              </a:defRPr>
            </a:lvl2pPr>
            <a:lvl3pPr marL="1143000" indent="-228600">
              <a:defRPr sz="2800">
                <a:solidFill>
                  <a:schemeClr val="tx1"/>
                </a:solidFill>
                <a:latin typeface="Tahoma" panose="020B0604030504040204" pitchFamily="34" charset="0"/>
                <a:ea typeface="SimSun" panose="02010600030101010101" pitchFamily="2" charset="-122"/>
              </a:defRPr>
            </a:lvl3pPr>
            <a:lvl4pPr marL="1600200" indent="-228600">
              <a:defRPr sz="2800">
                <a:solidFill>
                  <a:schemeClr val="tx1"/>
                </a:solidFill>
                <a:latin typeface="Tahoma" panose="020B0604030504040204" pitchFamily="34" charset="0"/>
                <a:ea typeface="SimSun" panose="02010600030101010101" pitchFamily="2" charset="-122"/>
              </a:defRPr>
            </a:lvl4pPr>
            <a:lvl5pPr marL="2057400" indent="-228600">
              <a:defRPr sz="28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9pPr>
          </a:lstStyle>
          <a:p>
            <a:r>
              <a:rPr lang="en-US" altLang="zh-CN" sz="1400">
                <a:solidFill>
                  <a:srgbClr val="333333"/>
                </a:solidFill>
                <a:latin typeface="Monotype Corsiva" panose="03010101010201010101" pitchFamily="66" charset="0"/>
                <a:ea typeface="新细明体" pitchFamily="2" charset="-122"/>
              </a:rPr>
              <a:t>NSU</a:t>
            </a:r>
            <a:r>
              <a:rPr lang="zh-CN" altLang="en-US" sz="1400">
                <a:solidFill>
                  <a:srgbClr val="333333"/>
                </a:solidFill>
                <a:latin typeface="Monotype Corsiva" panose="03010101010201010101" pitchFamily="66" charset="0"/>
                <a:ea typeface="新细明体" pitchFamily="2" charset="-122"/>
              </a:rPr>
              <a:t> </a:t>
            </a:r>
            <a:r>
              <a:rPr lang="en-US" altLang="zh-CN" sz="1400">
                <a:solidFill>
                  <a:srgbClr val="333333"/>
                </a:solidFill>
                <a:latin typeface="Monotype Corsiva" panose="03010101010201010101" pitchFamily="66" charset="0"/>
                <a:ea typeface="新细明体" pitchFamily="2" charset="-122"/>
              </a:rPr>
              <a:t> </a:t>
            </a:r>
            <a:r>
              <a:rPr lang="zh-CN" altLang="en-US" sz="1400">
                <a:solidFill>
                  <a:srgbClr val="333333"/>
                </a:solidFill>
                <a:latin typeface="Monotype Corsiva" panose="03010101010201010101" pitchFamily="66" charset="0"/>
                <a:ea typeface="新细明体" pitchFamily="2" charset="-122"/>
              </a:rPr>
              <a:t>          </a:t>
            </a:r>
            <a:r>
              <a:rPr lang="en-US" altLang="zh-CN" sz="1400">
                <a:solidFill>
                  <a:srgbClr val="333333"/>
                </a:solidFill>
                <a:latin typeface="Monotype Corsiva" panose="03010101010201010101" pitchFamily="66" charset="0"/>
                <a:ea typeface="新细明体" pitchFamily="2" charset="-122"/>
              </a:rPr>
              <a:t> </a:t>
            </a:r>
            <a:r>
              <a:rPr lang="zh-CN" altLang="en-US" sz="1400">
                <a:solidFill>
                  <a:srgbClr val="333333"/>
                </a:solidFill>
                <a:latin typeface="Monotype Corsiva" panose="03010101010201010101" pitchFamily="66" charset="0"/>
                <a:ea typeface="新细明体" pitchFamily="2" charset="-122"/>
              </a:rPr>
              <a:t>                                                                                                                                                                                         </a:t>
            </a:r>
            <a:r>
              <a:rPr lang="en-US" altLang="zh-TW" sz="1400">
                <a:solidFill>
                  <a:srgbClr val="333333"/>
                </a:solidFill>
                <a:latin typeface="Monotype Corsiva" panose="03010101010201010101" pitchFamily="66" charset="0"/>
                <a:ea typeface="新细明体" pitchFamily="2" charset="-122"/>
              </a:rPr>
              <a:t>Slide </a:t>
            </a:r>
            <a:fld id="{D89543B6-AC65-478E-A9EE-1E0CFA59CEE2}" type="slidenum">
              <a:rPr lang="en-US" altLang="zh-TW" sz="1400">
                <a:solidFill>
                  <a:srgbClr val="333333"/>
                </a:solidFill>
                <a:latin typeface="Monotype Corsiva" panose="03010101010201010101" pitchFamily="66" charset="0"/>
                <a:ea typeface="新细明体" pitchFamily="2" charset="-122"/>
              </a:rPr>
              <a:pPr/>
              <a:t>‹#›</a:t>
            </a:fld>
            <a:r>
              <a:rPr lang="en-US" altLang="zh-CN" sz="1400">
                <a:solidFill>
                  <a:srgbClr val="333333"/>
                </a:solidFill>
                <a:latin typeface="Monotype Corsiva" panose="03010101010201010101" pitchFamily="66" charset="0"/>
                <a:ea typeface="新细明体" pitchFamily="2" charset="-122"/>
              </a:rPr>
              <a:t>                                                                                                                                                                    </a:t>
            </a:r>
            <a:endParaRPr lang="en-US" altLang="zh-TW" sz="1400">
              <a:solidFill>
                <a:srgbClr val="333333"/>
              </a:solidFill>
              <a:latin typeface="Monotype Corsiva" panose="03010101010201010101" pitchFamily="66" charset="0"/>
              <a:ea typeface="新细明体" pitchFamily="2" charset="-122"/>
            </a:endParaRPr>
          </a:p>
        </p:txBody>
      </p:sp>
      <p:sp>
        <p:nvSpPr>
          <p:cNvPr id="3" name="Footer Placeholder 2">
            <a:extLst>
              <a:ext uri="{FF2B5EF4-FFF2-40B4-BE49-F238E27FC236}">
                <a16:creationId xmlns:a16="http://schemas.microsoft.com/office/drawing/2014/main" id="{772AA3A0-AD9A-4E55-8307-DEF9819B6FB8}"/>
              </a:ext>
            </a:extLst>
          </p:cNvPr>
          <p:cNvSpPr>
            <a:spLocks noGrp="1"/>
          </p:cNvSpPr>
          <p:nvPr>
            <p:ph type="ftr" sz="quarter" idx="3"/>
          </p:nvPr>
        </p:nvSpPr>
        <p:spPr>
          <a:xfrm>
            <a:off x="3028950" y="6356350"/>
            <a:ext cx="30861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lnSpc>
                <a:spcPct val="110000"/>
              </a:lnSpc>
              <a:spcBef>
                <a:spcPct val="20000"/>
              </a:spcBef>
              <a:buClr>
                <a:schemeClr val="folHlink"/>
              </a:buClr>
              <a:buSzPct val="60000"/>
              <a:buFont typeface="Wingdings" panose="05000000000000000000" pitchFamily="2" charset="2"/>
              <a:buNone/>
              <a:defRPr sz="1200">
                <a:solidFill>
                  <a:srgbClr val="898989"/>
                </a:solidFill>
              </a:defRPr>
            </a:lvl1pPr>
          </a:lstStyle>
          <a:p>
            <a:endParaRPr lang="en-US" altLang="en-US"/>
          </a:p>
        </p:txBody>
      </p:sp>
      <p:sp>
        <p:nvSpPr>
          <p:cNvPr id="4" name="Slide Number Placeholder 3">
            <a:extLst>
              <a:ext uri="{FF2B5EF4-FFF2-40B4-BE49-F238E27FC236}">
                <a16:creationId xmlns:a16="http://schemas.microsoft.com/office/drawing/2014/main" id="{C9F1F377-A38D-46E0-A4F8-F57E3277E865}"/>
              </a:ext>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lnSpc>
                <a:spcPct val="110000"/>
              </a:lnSpc>
              <a:spcBef>
                <a:spcPct val="20000"/>
              </a:spcBef>
              <a:buClr>
                <a:schemeClr val="folHlink"/>
              </a:buClr>
              <a:buSzPct val="60000"/>
              <a:buFont typeface="Wingdings" panose="05000000000000000000" pitchFamily="2" charset="2"/>
              <a:buNone/>
              <a:defRPr sz="1200">
                <a:solidFill>
                  <a:srgbClr val="898989"/>
                </a:solidFill>
              </a:defRPr>
            </a:lvl1pPr>
          </a:lstStyle>
          <a:p>
            <a:fld id="{A636BAE4-93C9-40BE-85A6-BD1DDB38B6ED}" type="slidenum">
              <a:rPr lang="en-US" altLang="en-US"/>
              <a:pPr/>
              <a:t>‹#›</a:t>
            </a:fld>
            <a:endParaRPr lang="en-US" altLang="en-US"/>
          </a:p>
        </p:txBody>
      </p:sp>
      <p:pic>
        <p:nvPicPr>
          <p:cNvPr id="5" name="Picture 4"/>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1965" y="53340"/>
            <a:ext cx="2224035" cy="632460"/>
          </a:xfrm>
          <a:prstGeom prst="rect">
            <a:avLst/>
          </a:prstGeom>
        </p:spPr>
      </p:pic>
    </p:spTree>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 id="2147483857" r:id="rId13"/>
    <p:sldLayoutId id="2147483858" r:id="rId14"/>
    <p:sldLayoutId id="2147483859" r:id="rId15"/>
    <p:sldLayoutId id="2147483860" r:id="rId16"/>
  </p:sldLayoutIdLst>
  <p:timing>
    <p:tnLst>
      <p:par>
        <p:cTn id="1" dur="indefinite" restart="never" nodeType="tmRoot"/>
      </p:par>
    </p:tnLst>
  </p:timing>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i="1">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71.gif"/><Relationship Id="rId3" Type="http://schemas.openxmlformats.org/officeDocument/2006/relationships/notesSlide" Target="../notesSlides/notesSlide5.xml"/><Relationship Id="rId7" Type="http://schemas.openxmlformats.org/officeDocument/2006/relationships/image" Target="../media/image65.wmf"/><Relationship Id="rId12" Type="http://schemas.openxmlformats.org/officeDocument/2006/relationships/image" Target="../media/image67.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oleObject" Target="../embeddings/oleObject3.bin"/><Relationship Id="rId5" Type="http://schemas.openxmlformats.org/officeDocument/2006/relationships/image" Target="../media/image69.png"/><Relationship Id="rId10" Type="http://schemas.openxmlformats.org/officeDocument/2006/relationships/image" Target="../media/image70.gif"/><Relationship Id="rId4" Type="http://schemas.openxmlformats.org/officeDocument/2006/relationships/image" Target="../media/image68.png"/><Relationship Id="rId9" Type="http://schemas.openxmlformats.org/officeDocument/2006/relationships/image" Target="../media/image66.wm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72.wmf"/><Relationship Id="rId4" Type="http://schemas.openxmlformats.org/officeDocument/2006/relationships/oleObject" Target="../embeddings/oleObject4.bin"/></Relationships>
</file>

<file path=ppt/slides/_rels/slide13.xml.rels><?xml version="1.0" encoding="UTF-8" standalone="yes"?>
<Relationships xmlns="http://schemas.openxmlformats.org/package/2006/relationships"><Relationship Id="rId8" Type="http://schemas.openxmlformats.org/officeDocument/2006/relationships/image" Target="../media/image74.wmf"/><Relationship Id="rId3" Type="http://schemas.openxmlformats.org/officeDocument/2006/relationships/notesSlide" Target="../notesSlides/notesSlide7.xml"/><Relationship Id="rId7"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73.wmf"/><Relationship Id="rId5" Type="http://schemas.openxmlformats.org/officeDocument/2006/relationships/oleObject" Target="../embeddings/oleObject5.bin"/><Relationship Id="rId4" Type="http://schemas.openxmlformats.org/officeDocument/2006/relationships/image" Target="../media/image75.png"/></Relationships>
</file>

<file path=ppt/slides/_rels/slide14.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3" Type="http://schemas.openxmlformats.org/officeDocument/2006/relationships/notesSlide" Target="../notesSlides/notesSlide8.xml"/><Relationship Id="rId7" Type="http://schemas.openxmlformats.org/officeDocument/2006/relationships/image" Target="../media/image78.png"/><Relationship Id="rId12" Type="http://schemas.openxmlformats.org/officeDocument/2006/relationships/image" Target="../media/image83.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wmf"/><Relationship Id="rId10" Type="http://schemas.openxmlformats.org/officeDocument/2006/relationships/image" Target="../media/image81.png"/><Relationship Id="rId4" Type="http://schemas.openxmlformats.org/officeDocument/2006/relationships/oleObject" Target="../embeddings/oleObject7.bin"/><Relationship Id="rId9" Type="http://schemas.openxmlformats.org/officeDocument/2006/relationships/image" Target="../media/image80.png"/><Relationship Id="rId14" Type="http://schemas.openxmlformats.org/officeDocument/2006/relationships/image" Target="../media/image85.png"/></Relationships>
</file>

<file path=ppt/slides/_rels/slide15.xml.rels><?xml version="1.0" encoding="UTF-8" standalone="yes"?>
<Relationships xmlns="http://schemas.openxmlformats.org/package/2006/relationships"><Relationship Id="rId8" Type="http://schemas.openxmlformats.org/officeDocument/2006/relationships/image" Target="../media/image87.wmf"/><Relationship Id="rId3" Type="http://schemas.openxmlformats.org/officeDocument/2006/relationships/notesSlide" Target="../notesSlides/notesSlide9.xml"/><Relationship Id="rId7" Type="http://schemas.openxmlformats.org/officeDocument/2006/relationships/oleObject" Target="../embeddings/oleObject9.bin"/><Relationship Id="rId12" Type="http://schemas.openxmlformats.org/officeDocument/2006/relationships/image" Target="../media/image91.pn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86.wmf"/><Relationship Id="rId11" Type="http://schemas.openxmlformats.org/officeDocument/2006/relationships/image" Target="../media/image90.png"/><Relationship Id="rId5" Type="http://schemas.openxmlformats.org/officeDocument/2006/relationships/oleObject" Target="../embeddings/oleObject8.bin"/><Relationship Id="rId10" Type="http://schemas.openxmlformats.org/officeDocument/2006/relationships/image" Target="../media/image88.wmf"/><Relationship Id="rId4" Type="http://schemas.openxmlformats.org/officeDocument/2006/relationships/image" Target="../media/image89.png"/><Relationship Id="rId9" Type="http://schemas.openxmlformats.org/officeDocument/2006/relationships/oleObject" Target="../embeddings/oleObject10.bin"/></Relationships>
</file>

<file path=ppt/slides/_rels/slide16.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93.png"/><Relationship Id="rId7" Type="http://schemas.openxmlformats.org/officeDocument/2006/relationships/diagramLayout" Target="../diagrams/layout2.xml"/><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diagramData" Target="../diagrams/data2.xml"/><Relationship Id="rId5" Type="http://schemas.openxmlformats.org/officeDocument/2006/relationships/image" Target="../media/image95.png"/><Relationship Id="rId10" Type="http://schemas.microsoft.com/office/2007/relationships/diagramDrawing" Target="../diagrams/drawing2.xml"/><Relationship Id="rId4" Type="http://schemas.openxmlformats.org/officeDocument/2006/relationships/image" Target="../media/image94.png"/><Relationship Id="rId9" Type="http://schemas.openxmlformats.org/officeDocument/2006/relationships/diagramColors" Target="../diagrams/colors2.xml"/></Relationships>
</file>

<file path=ppt/slides/_rels/slide1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2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109.emf"/></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110.emf"/></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image" Target="../media/image111.emf"/></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image" Target="../media/image112.emf"/></Relationships>
</file>

<file path=ppt/slides/_rels/slide33.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3" Type="http://schemas.openxmlformats.org/officeDocument/2006/relationships/image" Target="../media/image22.png"/><Relationship Id="rId18" Type="http://schemas.openxmlformats.org/officeDocument/2006/relationships/image" Target="../media/image27.png"/><Relationship Id="rId26" Type="http://schemas.openxmlformats.org/officeDocument/2006/relationships/image" Target="../media/image35.png"/><Relationship Id="rId3" Type="http://schemas.openxmlformats.org/officeDocument/2006/relationships/image" Target="../media/image12.png"/><Relationship Id="rId21" Type="http://schemas.openxmlformats.org/officeDocument/2006/relationships/image" Target="../media/image30.png"/><Relationship Id="rId34" Type="http://schemas.openxmlformats.org/officeDocument/2006/relationships/image" Target="../media/image43.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png"/><Relationship Id="rId25" Type="http://schemas.openxmlformats.org/officeDocument/2006/relationships/image" Target="../media/image34.png"/><Relationship Id="rId33" Type="http://schemas.openxmlformats.org/officeDocument/2006/relationships/image" Target="../media/image42.jpg"/><Relationship Id="rId2" Type="http://schemas.openxmlformats.org/officeDocument/2006/relationships/image" Target="../media/image11.png"/><Relationship Id="rId16" Type="http://schemas.openxmlformats.org/officeDocument/2006/relationships/image" Target="../media/image25.png"/><Relationship Id="rId20" Type="http://schemas.openxmlformats.org/officeDocument/2006/relationships/image" Target="../media/image29.png"/><Relationship Id="rId29" Type="http://schemas.openxmlformats.org/officeDocument/2006/relationships/image" Target="../media/image38.png"/><Relationship Id="rId1" Type="http://schemas.openxmlformats.org/officeDocument/2006/relationships/slideLayout" Target="../slideLayouts/slideLayout4.xml"/><Relationship Id="rId6" Type="http://schemas.openxmlformats.org/officeDocument/2006/relationships/image" Target="../media/image15.png"/><Relationship Id="rId11" Type="http://schemas.openxmlformats.org/officeDocument/2006/relationships/image" Target="../media/image20.png"/><Relationship Id="rId24" Type="http://schemas.openxmlformats.org/officeDocument/2006/relationships/image" Target="../media/image33.png"/><Relationship Id="rId32" Type="http://schemas.openxmlformats.org/officeDocument/2006/relationships/image" Target="../media/image41.png"/><Relationship Id="rId5" Type="http://schemas.openxmlformats.org/officeDocument/2006/relationships/image" Target="../media/image14.png"/><Relationship Id="rId15" Type="http://schemas.openxmlformats.org/officeDocument/2006/relationships/image" Target="../media/image24.png"/><Relationship Id="rId23" Type="http://schemas.openxmlformats.org/officeDocument/2006/relationships/image" Target="../media/image32.png"/><Relationship Id="rId28" Type="http://schemas.openxmlformats.org/officeDocument/2006/relationships/image" Target="../media/image37.png"/><Relationship Id="rId10" Type="http://schemas.openxmlformats.org/officeDocument/2006/relationships/image" Target="../media/image19.png"/><Relationship Id="rId19" Type="http://schemas.openxmlformats.org/officeDocument/2006/relationships/image" Target="../media/image28.png"/><Relationship Id="rId31" Type="http://schemas.openxmlformats.org/officeDocument/2006/relationships/image" Target="../media/image40.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 Id="rId22" Type="http://schemas.openxmlformats.org/officeDocument/2006/relationships/image" Target="../media/image31.png"/><Relationship Id="rId27" Type="http://schemas.openxmlformats.org/officeDocument/2006/relationships/image" Target="../media/image36.png"/><Relationship Id="rId30" Type="http://schemas.openxmlformats.org/officeDocument/2006/relationships/image" Target="../media/image39.png"/><Relationship Id="rId35" Type="http://schemas.openxmlformats.org/officeDocument/2006/relationships/image" Target="../media/image44.png"/><Relationship Id="rId8" Type="http://schemas.openxmlformats.org/officeDocument/2006/relationships/image" Target="../media/image17.png"/></Relationships>
</file>

<file path=ppt/slides/_rels/slide50.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18.png"/><Relationship Id="rId18" Type="http://schemas.openxmlformats.org/officeDocument/2006/relationships/image" Target="../media/image50.png"/><Relationship Id="rId26" Type="http://schemas.openxmlformats.org/officeDocument/2006/relationships/image" Target="../media/image53.png"/><Relationship Id="rId3" Type="http://schemas.openxmlformats.org/officeDocument/2006/relationships/image" Target="../media/image6.png"/><Relationship Id="rId21" Type="http://schemas.openxmlformats.org/officeDocument/2006/relationships/image" Target="../media/image51.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49.png"/><Relationship Id="rId25" Type="http://schemas.openxmlformats.org/officeDocument/2006/relationships/image" Target="../media/image52.png"/><Relationship Id="rId2" Type="http://schemas.openxmlformats.org/officeDocument/2006/relationships/image" Target="../media/image45.png"/><Relationship Id="rId16" Type="http://schemas.openxmlformats.org/officeDocument/2006/relationships/image" Target="../media/image27.png"/><Relationship Id="rId20" Type="http://schemas.openxmlformats.org/officeDocument/2006/relationships/image" Target="../media/image33.png"/><Relationship Id="rId29" Type="http://schemas.openxmlformats.org/officeDocument/2006/relationships/image" Target="../media/image56.jpg"/><Relationship Id="rId1" Type="http://schemas.openxmlformats.org/officeDocument/2006/relationships/slideLayout" Target="../slideLayouts/slideLayout4.xml"/><Relationship Id="rId6" Type="http://schemas.openxmlformats.org/officeDocument/2006/relationships/image" Target="../media/image11.png"/><Relationship Id="rId11" Type="http://schemas.openxmlformats.org/officeDocument/2006/relationships/image" Target="../media/image16.png"/><Relationship Id="rId24" Type="http://schemas.openxmlformats.org/officeDocument/2006/relationships/image" Target="../media/image37.png"/><Relationship Id="rId5" Type="http://schemas.openxmlformats.org/officeDocument/2006/relationships/image" Target="../media/image8.png"/><Relationship Id="rId15" Type="http://schemas.openxmlformats.org/officeDocument/2006/relationships/image" Target="../media/image26.png"/><Relationship Id="rId23" Type="http://schemas.openxmlformats.org/officeDocument/2006/relationships/image" Target="../media/image36.png"/><Relationship Id="rId28" Type="http://schemas.openxmlformats.org/officeDocument/2006/relationships/image" Target="../media/image55.png"/><Relationship Id="rId10" Type="http://schemas.openxmlformats.org/officeDocument/2006/relationships/image" Target="../media/image15.png"/><Relationship Id="rId19" Type="http://schemas.openxmlformats.org/officeDocument/2006/relationships/image" Target="../media/image32.png"/><Relationship Id="rId4" Type="http://schemas.openxmlformats.org/officeDocument/2006/relationships/image" Target="../media/image7.png"/><Relationship Id="rId9" Type="http://schemas.openxmlformats.org/officeDocument/2006/relationships/image" Target="../media/image47.png"/><Relationship Id="rId14" Type="http://schemas.openxmlformats.org/officeDocument/2006/relationships/image" Target="../media/image48.png"/><Relationship Id="rId22" Type="http://schemas.openxmlformats.org/officeDocument/2006/relationships/image" Target="../media/image35.png"/><Relationship Id="rId27" Type="http://schemas.openxmlformats.org/officeDocument/2006/relationships/image" Target="../media/image5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1192213"/>
            <a:ext cx="5100638"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58" name="Rectangle 18">
            <a:extLst>
              <a:ext uri="{FF2B5EF4-FFF2-40B4-BE49-F238E27FC236}">
                <a16:creationId xmlns:a16="http://schemas.microsoft.com/office/drawing/2014/main" id="{27462A2A-CCC7-4985-A635-212A36DA22DA}"/>
              </a:ext>
            </a:extLst>
          </p:cNvPr>
          <p:cNvSpPr>
            <a:spLocks noChangeArrowheads="1"/>
          </p:cNvSpPr>
          <p:nvPr/>
        </p:nvSpPr>
        <p:spPr bwMode="hidden">
          <a:xfrm>
            <a:off x="6350" y="838200"/>
            <a:ext cx="9144000" cy="4800600"/>
          </a:xfrm>
          <a:prstGeom prst="rect">
            <a:avLst/>
          </a:prstGeom>
          <a:gradFill rotWithShape="0">
            <a:gsLst>
              <a:gs pos="0">
                <a:schemeClr val="bg1"/>
              </a:gs>
              <a:gs pos="50000">
                <a:schemeClr val="folHlink"/>
              </a:gs>
              <a:gs pos="100000">
                <a:schemeClr val="bg1"/>
              </a:gs>
            </a:gsLst>
            <a:lin ang="5400000" scaled="1"/>
          </a:gradFill>
          <a:ln>
            <a:noFill/>
          </a:ln>
          <a:effectLst/>
          <a:extLst>
            <a:ext uri="{91240B29-F687-4f45-9708-019B960494DF}"/>
            <a:ext uri="{AF507438-7753-43e0-B8FC-AC1667EBCBE1}"/>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endParaRPr lang="en-GB" altLang="en-US" sz="2400">
              <a:latin typeface="Times New Roman" panose="02020603050405020304" pitchFamily="18" charset="0"/>
            </a:endParaRPr>
          </a:p>
        </p:txBody>
      </p:sp>
      <p:sp>
        <p:nvSpPr>
          <p:cNvPr id="20484" name="Rectangle 19"/>
          <p:cNvSpPr>
            <a:spLocks noChangeArrowheads="1"/>
          </p:cNvSpPr>
          <p:nvPr/>
        </p:nvSpPr>
        <p:spPr bwMode="hidden">
          <a:xfrm>
            <a:off x="1295400" y="1295400"/>
            <a:ext cx="7848600" cy="2667000"/>
          </a:xfrm>
          <a:prstGeom prst="rect">
            <a:avLst/>
          </a:prstGeom>
          <a:gradFill rotWithShape="1">
            <a:gsLst>
              <a:gs pos="0">
                <a:srgbClr val="002F5E"/>
              </a:gs>
              <a:gs pos="100000">
                <a:srgbClr val="0066CC"/>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en-GB" altLang="en-US" sz="2400">
              <a:latin typeface="Times New Roman" panose="02020603050405020304" pitchFamily="18" charset="0"/>
            </a:endParaRPr>
          </a:p>
        </p:txBody>
      </p:sp>
      <p:sp>
        <p:nvSpPr>
          <p:cNvPr id="163853" name="Rectangle 13"/>
          <p:cNvSpPr>
            <a:spLocks noChangeArrowheads="1"/>
          </p:cNvSpPr>
          <p:nvPr/>
        </p:nvSpPr>
        <p:spPr bwMode="auto">
          <a:xfrm>
            <a:off x="457200" y="1676400"/>
            <a:ext cx="88392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lnSpc>
                <a:spcPct val="120000"/>
              </a:lnSpc>
              <a:spcBef>
                <a:spcPct val="0"/>
              </a:spcBef>
              <a:buClrTx/>
              <a:buSzTx/>
              <a:buFontTx/>
              <a:buNone/>
            </a:pPr>
            <a:r>
              <a:rPr lang="en-US" altLang="zh-CN" sz="4800">
                <a:solidFill>
                  <a:srgbClr val="99FFCC"/>
                </a:solidFill>
              </a:rPr>
              <a:t/>
            </a:r>
            <a:br>
              <a:rPr lang="en-US" altLang="zh-CN" sz="4800">
                <a:solidFill>
                  <a:srgbClr val="99FFCC"/>
                </a:solidFill>
              </a:rPr>
            </a:br>
            <a:r>
              <a:rPr lang="en-US" altLang="zh-CN" sz="4800">
                <a:solidFill>
                  <a:srgbClr val="99FFCC"/>
                </a:solidFill>
              </a:rPr>
              <a:t> </a:t>
            </a:r>
            <a:r>
              <a:rPr lang="en-US" altLang="zh-CN" sz="4000">
                <a:solidFill>
                  <a:srgbClr val="00AB7E"/>
                </a:solidFill>
                <a:cs typeface="Tahoma" panose="020B0604030504040204" pitchFamily="34" charset="0"/>
              </a:rPr>
              <a:t>Cloud-based Computing</a:t>
            </a:r>
            <a:endParaRPr lang="zh-CN" altLang="en-US" sz="3600">
              <a:solidFill>
                <a:srgbClr val="00AB7E"/>
              </a:solidFill>
              <a:cs typeface="Tahoma" panose="020B0604030504040204" pitchFamily="34" charset="0"/>
            </a:endParaRPr>
          </a:p>
        </p:txBody>
      </p:sp>
      <p:sp>
        <p:nvSpPr>
          <p:cNvPr id="163854" name="Rectangle 14"/>
          <p:cNvSpPr>
            <a:spLocks noChangeArrowheads="1"/>
          </p:cNvSpPr>
          <p:nvPr/>
        </p:nvSpPr>
        <p:spPr bwMode="auto">
          <a:xfrm>
            <a:off x="1117600" y="4600575"/>
            <a:ext cx="7620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lnSpc>
                <a:spcPct val="120000"/>
              </a:lnSpc>
              <a:spcBef>
                <a:spcPct val="0"/>
              </a:spcBef>
              <a:buClrTx/>
              <a:buSzTx/>
              <a:buFontTx/>
              <a:buNone/>
            </a:pPr>
            <a:r>
              <a:rPr lang="en-US" altLang="en-US" sz="2800">
                <a:solidFill>
                  <a:schemeClr val="tx2"/>
                </a:solidFill>
                <a:ea typeface="MS Mincho" pitchFamily="49" charset="-128"/>
              </a:rPr>
              <a:t>Neal N. Xiong, Ernst Bekkering</a:t>
            </a:r>
            <a:r>
              <a:rPr lang="en-US" altLang="zh-CN" sz="2800">
                <a:solidFill>
                  <a:schemeClr val="tx2"/>
                </a:solidFill>
                <a:ea typeface="MS Mincho" pitchFamily="49" charset="-128"/>
              </a:rPr>
              <a:t>,</a:t>
            </a:r>
            <a:r>
              <a:rPr lang="zh-CN" altLang="en-US" sz="2800">
                <a:solidFill>
                  <a:schemeClr val="tx2"/>
                </a:solidFill>
                <a:ea typeface="MS Mincho" pitchFamily="49" charset="-128"/>
              </a:rPr>
              <a:t> </a:t>
            </a:r>
            <a:r>
              <a:rPr lang="en-US" altLang="en-US" sz="2800">
                <a:solidFill>
                  <a:schemeClr val="tx2"/>
                </a:solidFill>
                <a:ea typeface="MS Mincho" pitchFamily="49" charset="-128"/>
              </a:rPr>
              <a:t>Steven Rice</a:t>
            </a:r>
            <a:endParaRPr lang="en-US" altLang="zh-CN" sz="2800">
              <a:solidFill>
                <a:schemeClr val="tx2"/>
              </a:solidFill>
              <a:ea typeface="MS Mincho" pitchFamily="49" charset="-128"/>
            </a:endParaRPr>
          </a:p>
          <a:p>
            <a:pPr algn="ctr" eaLnBrk="1" hangingPunct="1">
              <a:lnSpc>
                <a:spcPct val="120000"/>
              </a:lnSpc>
              <a:spcBef>
                <a:spcPct val="0"/>
              </a:spcBef>
              <a:buClrTx/>
              <a:buSzTx/>
              <a:buFontTx/>
              <a:buNone/>
            </a:pPr>
            <a:r>
              <a:rPr lang="en-US" altLang="zh-CN" sz="2800">
                <a:solidFill>
                  <a:schemeClr val="tx2"/>
                </a:solidFill>
                <a:ea typeface="MS Mincho" pitchFamily="49" charset="-128"/>
              </a:rPr>
              <a:t>Northeastern State</a:t>
            </a:r>
            <a:r>
              <a:rPr lang="zh-CN" altLang="en-US" sz="2800">
                <a:solidFill>
                  <a:schemeClr val="tx2"/>
                </a:solidFill>
                <a:ea typeface="MS Mincho" pitchFamily="49" charset="-128"/>
              </a:rPr>
              <a:t> </a:t>
            </a:r>
            <a:r>
              <a:rPr lang="en-US" altLang="zh-CN" sz="2800">
                <a:solidFill>
                  <a:schemeClr val="tx2"/>
                </a:solidFill>
                <a:ea typeface="MS Mincho" pitchFamily="49" charset="-128"/>
              </a:rPr>
              <a:t>University, USA</a:t>
            </a:r>
            <a:endParaRPr lang="zh-CN" altLang="en-US" sz="2800">
              <a:solidFill>
                <a:schemeClr val="tx2"/>
              </a:solidFill>
              <a:ea typeface="MS Mincho" pitchFamily="49" charset="-128"/>
            </a:endParaRPr>
          </a:p>
        </p:txBody>
      </p:sp>
      <p:grpSp>
        <p:nvGrpSpPr>
          <p:cNvPr id="20487" name="Group 31"/>
          <p:cNvGrpSpPr>
            <a:grpSpLocks/>
          </p:cNvGrpSpPr>
          <p:nvPr/>
        </p:nvGrpSpPr>
        <p:grpSpPr bwMode="auto">
          <a:xfrm>
            <a:off x="0" y="2438400"/>
            <a:ext cx="8288338" cy="1281113"/>
            <a:chOff x="80" y="624"/>
            <a:chExt cx="5381" cy="663"/>
          </a:xfrm>
        </p:grpSpPr>
        <p:sp>
          <p:nvSpPr>
            <p:cNvPr id="20488" name="Rectangle 32"/>
            <p:cNvSpPr>
              <a:spLocks noChangeArrowheads="1"/>
            </p:cNvSpPr>
            <p:nvPr/>
          </p:nvSpPr>
          <p:spPr bwMode="ltGray">
            <a:xfrm>
              <a:off x="263" y="692"/>
              <a:ext cx="276" cy="29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endParaRPr kumimoji="1" lang="en-GB" altLang="en-US" sz="2400"/>
            </a:p>
          </p:txBody>
        </p:sp>
        <p:sp>
          <p:nvSpPr>
            <p:cNvPr id="20489" name="Rectangle 33"/>
            <p:cNvSpPr>
              <a:spLocks noChangeArrowheads="1"/>
            </p:cNvSpPr>
            <p:nvPr/>
          </p:nvSpPr>
          <p:spPr bwMode="ltGray">
            <a:xfrm>
              <a:off x="504" y="692"/>
              <a:ext cx="207" cy="299"/>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endParaRPr kumimoji="1" lang="en-GB" altLang="en-US" sz="2400"/>
            </a:p>
          </p:txBody>
        </p:sp>
        <p:sp>
          <p:nvSpPr>
            <p:cNvPr id="20490" name="Rectangle 34"/>
            <p:cNvSpPr>
              <a:spLocks noChangeArrowheads="1"/>
            </p:cNvSpPr>
            <p:nvPr/>
          </p:nvSpPr>
          <p:spPr bwMode="ltGray">
            <a:xfrm>
              <a:off x="341" y="958"/>
              <a:ext cx="266" cy="29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endParaRPr kumimoji="1" lang="en-GB" altLang="en-US" sz="2400"/>
            </a:p>
          </p:txBody>
        </p:sp>
        <p:sp>
          <p:nvSpPr>
            <p:cNvPr id="20491" name="Rectangle 35"/>
            <p:cNvSpPr>
              <a:spLocks noChangeArrowheads="1"/>
            </p:cNvSpPr>
            <p:nvPr/>
          </p:nvSpPr>
          <p:spPr bwMode="ltGray">
            <a:xfrm>
              <a:off x="574" y="958"/>
              <a:ext cx="232" cy="299"/>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endParaRPr kumimoji="1" lang="en-GB" altLang="en-US" sz="2400"/>
            </a:p>
          </p:txBody>
        </p:sp>
        <p:sp>
          <p:nvSpPr>
            <p:cNvPr id="20492" name="Rectangle 36"/>
            <p:cNvSpPr>
              <a:spLocks noChangeArrowheads="1"/>
            </p:cNvSpPr>
            <p:nvPr/>
          </p:nvSpPr>
          <p:spPr bwMode="ltGray">
            <a:xfrm>
              <a:off x="80" y="912"/>
              <a:ext cx="353" cy="266"/>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endParaRPr kumimoji="1" lang="en-GB" altLang="en-US" sz="2400"/>
            </a:p>
          </p:txBody>
        </p:sp>
        <p:sp>
          <p:nvSpPr>
            <p:cNvPr id="20493" name="Rectangle 37"/>
            <p:cNvSpPr>
              <a:spLocks noChangeArrowheads="1"/>
            </p:cNvSpPr>
            <p:nvPr/>
          </p:nvSpPr>
          <p:spPr bwMode="gray">
            <a:xfrm>
              <a:off x="480" y="624"/>
              <a:ext cx="20" cy="66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endParaRPr kumimoji="1" lang="en-GB" altLang="en-US" sz="2400"/>
            </a:p>
          </p:txBody>
        </p:sp>
        <p:sp>
          <p:nvSpPr>
            <p:cNvPr id="20494" name="Rectangle 38"/>
            <p:cNvSpPr>
              <a:spLocks noChangeArrowheads="1"/>
            </p:cNvSpPr>
            <p:nvPr/>
          </p:nvSpPr>
          <p:spPr bwMode="gray">
            <a:xfrm>
              <a:off x="279" y="1122"/>
              <a:ext cx="5182" cy="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endParaRPr kumimoji="1" lang="en-GB" altLang="en-US" sz="2400"/>
            </a:p>
          </p:txBody>
        </p:sp>
      </p:grpSp>
    </p:spTree>
  </p:cSld>
  <p:clrMapOvr>
    <a:masterClrMapping/>
  </p:clrMapOvr>
  <p:transition spd="slow" advTm="37657">
    <p:pull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163853"/>
                                        </p:tgtEl>
                                        <p:attrNameLst>
                                          <p:attrName>style.visibility</p:attrName>
                                        </p:attrNameLst>
                                      </p:cBhvr>
                                      <p:to>
                                        <p:strVal val="visible"/>
                                      </p:to>
                                    </p:set>
                                    <p:anim calcmode="lin" valueType="num">
                                      <p:cBhvr>
                                        <p:cTn id="7" dur="500" fill="hold"/>
                                        <p:tgtEl>
                                          <p:spTgt spid="163853"/>
                                        </p:tgtEl>
                                        <p:attrNameLst>
                                          <p:attrName>ppt_w</p:attrName>
                                        </p:attrNameLst>
                                      </p:cBhvr>
                                      <p:tavLst>
                                        <p:tav tm="0">
                                          <p:val>
                                            <p:fltVal val="0"/>
                                          </p:val>
                                        </p:tav>
                                        <p:tav tm="100000">
                                          <p:val>
                                            <p:strVal val="#ppt_w"/>
                                          </p:val>
                                        </p:tav>
                                      </p:tavLst>
                                    </p:anim>
                                    <p:anim calcmode="lin" valueType="num">
                                      <p:cBhvr>
                                        <p:cTn id="8" dur="500" fill="hold"/>
                                        <p:tgtEl>
                                          <p:spTgt spid="163853"/>
                                        </p:tgtEl>
                                        <p:attrNameLst>
                                          <p:attrName>ppt_h</p:attrName>
                                        </p:attrNameLst>
                                      </p:cBhvr>
                                      <p:tavLst>
                                        <p:tav tm="0">
                                          <p:val>
                                            <p:fltVal val="0"/>
                                          </p:val>
                                        </p:tav>
                                        <p:tav tm="100000">
                                          <p:val>
                                            <p:strVal val="#ppt_h"/>
                                          </p:val>
                                        </p:tav>
                                      </p:tavLst>
                                    </p:anim>
                                    <p:anim calcmode="lin" valueType="num">
                                      <p:cBhvr>
                                        <p:cTn id="9" dur="500" fill="hold"/>
                                        <p:tgtEl>
                                          <p:spTgt spid="163853"/>
                                        </p:tgtEl>
                                        <p:attrNameLst>
                                          <p:attrName>ppt_x</p:attrName>
                                        </p:attrNameLst>
                                      </p:cBhvr>
                                      <p:tavLst>
                                        <p:tav tm="0">
                                          <p:val>
                                            <p:fltVal val="0.5"/>
                                          </p:val>
                                        </p:tav>
                                        <p:tav tm="100000">
                                          <p:val>
                                            <p:strVal val="#ppt_x"/>
                                          </p:val>
                                        </p:tav>
                                      </p:tavLst>
                                    </p:anim>
                                    <p:anim calcmode="lin" valueType="num">
                                      <p:cBhvr>
                                        <p:cTn id="10" dur="500" fill="hold"/>
                                        <p:tgtEl>
                                          <p:spTgt spid="163853"/>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amera"/>
                                        </p:tgtEl>
                                      </p:cMediaNode>
                                    </p:audio>
                                  </p:subTnLst>
                                </p:cTn>
                              </p:par>
                            </p:childTnLst>
                          </p:cTn>
                        </p:par>
                        <p:par>
                          <p:cTn id="11" fill="hold" nodeType="afterGroup">
                            <p:stCondLst>
                              <p:cond delay="500"/>
                            </p:stCondLst>
                            <p:childTnLst>
                              <p:par>
                                <p:cTn id="12" presetID="23" presetClass="entr" presetSubtype="16" fill="hold" grpId="0" nodeType="afterEffect">
                                  <p:stCondLst>
                                    <p:cond delay="0"/>
                                  </p:stCondLst>
                                  <p:childTnLst>
                                    <p:set>
                                      <p:cBhvr>
                                        <p:cTn id="13" dur="1" fill="hold">
                                          <p:stCondLst>
                                            <p:cond delay="0"/>
                                          </p:stCondLst>
                                        </p:cTn>
                                        <p:tgtEl>
                                          <p:spTgt spid="163854"/>
                                        </p:tgtEl>
                                        <p:attrNameLst>
                                          <p:attrName>style.visibility</p:attrName>
                                        </p:attrNameLst>
                                      </p:cBhvr>
                                      <p:to>
                                        <p:strVal val="visible"/>
                                      </p:to>
                                    </p:set>
                                    <p:anim calcmode="lin" valueType="num">
                                      <p:cBhvr>
                                        <p:cTn id="14" dur="500" fill="hold"/>
                                        <p:tgtEl>
                                          <p:spTgt spid="163854"/>
                                        </p:tgtEl>
                                        <p:attrNameLst>
                                          <p:attrName>ppt_w</p:attrName>
                                        </p:attrNameLst>
                                      </p:cBhvr>
                                      <p:tavLst>
                                        <p:tav tm="0">
                                          <p:val>
                                            <p:fltVal val="0"/>
                                          </p:val>
                                        </p:tav>
                                        <p:tav tm="100000">
                                          <p:val>
                                            <p:strVal val="#ppt_w"/>
                                          </p:val>
                                        </p:tav>
                                      </p:tavLst>
                                    </p:anim>
                                    <p:anim calcmode="lin" valueType="num">
                                      <p:cBhvr>
                                        <p:cTn id="15" dur="500" fill="hold"/>
                                        <p:tgtEl>
                                          <p:spTgt spid="16385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53" grpId="0" autoUpdateAnimBg="0"/>
      <p:bldP spid="163854"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标题 1"/>
          <p:cNvSpPr>
            <a:spLocks noGrp="1" noChangeArrowheads="1"/>
          </p:cNvSpPr>
          <p:nvPr>
            <p:ph type="title"/>
          </p:nvPr>
        </p:nvSpPr>
        <p:spPr>
          <a:xfrm>
            <a:off x="0" y="617538"/>
            <a:ext cx="9144000" cy="711200"/>
          </a:xfrm>
          <a:solidFill>
            <a:schemeClr val="accent2">
              <a:alpha val="94116"/>
            </a:schemeClr>
          </a:solidFill>
        </p:spPr>
        <p:txBody>
          <a:bodyPr/>
          <a:lstStyle/>
          <a:p>
            <a:r>
              <a:rPr lang="en-US" altLang="zh-CN" smtClean="0">
                <a:solidFill>
                  <a:schemeClr val="bg1"/>
                </a:solidFill>
                <a:latin typeface="Times New Roman" panose="02020603050405020304" pitchFamily="18" charset="0"/>
                <a:ea typeface="SimSun" panose="02010600030101010101" pitchFamily="2" charset="-122"/>
                <a:cs typeface="Times New Roman" panose="02020603050405020304" pitchFamily="18" charset="0"/>
              </a:rPr>
              <a:t>Challenges</a:t>
            </a:r>
            <a:endParaRPr lang="zh-CN" altLang="en-US" smtClean="0">
              <a:solidFill>
                <a:schemeClr val="bg1"/>
              </a:solidFill>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29699" name="内容占位符 7"/>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23850" y="1773238"/>
            <a:ext cx="4654550" cy="4608512"/>
          </a:xfrm>
        </p:spPr>
      </p:pic>
      <p:graphicFrame>
        <p:nvGraphicFramePr>
          <p:cNvPr id="9" name="图示 8">
            <a:extLst>
              <a:ext uri="{FF2B5EF4-FFF2-40B4-BE49-F238E27FC236}">
                <a16:creationId xmlns:a16="http://schemas.microsoft.com/office/drawing/2014/main" id="{2C8CA6BF-0D53-4C25-B325-D64D099E6002}"/>
              </a:ext>
            </a:extLst>
          </p:cNvPr>
          <p:cNvGraphicFramePr/>
          <p:nvPr/>
        </p:nvGraphicFramePr>
        <p:xfrm>
          <a:off x="2771800" y="1628800"/>
          <a:ext cx="8208912" cy="45680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9701" name="椭圆 9"/>
          <p:cNvSpPr>
            <a:spLocks noChangeArrowheads="1"/>
          </p:cNvSpPr>
          <p:nvPr/>
        </p:nvSpPr>
        <p:spPr bwMode="auto">
          <a:xfrm>
            <a:off x="6300788" y="3357563"/>
            <a:ext cx="1366837" cy="1295400"/>
          </a:xfrm>
          <a:prstGeom prst="ellipse">
            <a:avLst/>
          </a:pr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endParaRPr lang="zh-CN" altLang="en-US" sz="4200">
              <a:solidFill>
                <a:schemeClr val="accent2"/>
              </a:solidFill>
              <a:latin typeface="Arial" panose="020B0604020202020204" pitchFamily="34" charset="0"/>
              <a:ea typeface="黑体"/>
              <a:cs typeface="黑体"/>
            </a:endParaRPr>
          </a:p>
        </p:txBody>
      </p:sp>
      <p:sp>
        <p:nvSpPr>
          <p:cNvPr id="29702" name="文本框 10"/>
          <p:cNvSpPr txBox="1">
            <a:spLocks noChangeArrowheads="1"/>
          </p:cNvSpPr>
          <p:nvPr/>
        </p:nvSpPr>
        <p:spPr bwMode="auto">
          <a:xfrm>
            <a:off x="6346825" y="3713163"/>
            <a:ext cx="1393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CN" sz="1600">
                <a:solidFill>
                  <a:schemeClr val="bg1"/>
                </a:solidFill>
              </a:rPr>
              <a:t>  Affected by </a:t>
            </a:r>
          </a:p>
          <a:p>
            <a:pPr>
              <a:spcBef>
                <a:spcPct val="0"/>
              </a:spcBef>
              <a:buClrTx/>
              <a:buSzTx/>
              <a:buFontTx/>
              <a:buNone/>
            </a:pPr>
            <a:r>
              <a:rPr lang="en-US" altLang="zh-CN" sz="1600">
                <a:solidFill>
                  <a:schemeClr val="bg1"/>
                </a:solidFill>
              </a:rPr>
              <a:t>many factors</a:t>
            </a:r>
            <a:endParaRPr lang="zh-CN" altLang="en-US" sz="1600">
              <a:solidFill>
                <a:schemeClr val="bg1"/>
              </a:solidFill>
            </a:endParaRPr>
          </a:p>
        </p:txBody>
      </p:sp>
    </p:spTree>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2" name="组合 9"/>
          <p:cNvGrpSpPr>
            <a:grpSpLocks/>
          </p:cNvGrpSpPr>
          <p:nvPr/>
        </p:nvGrpSpPr>
        <p:grpSpPr bwMode="auto">
          <a:xfrm>
            <a:off x="1360488" y="1495425"/>
            <a:ext cx="6335712" cy="2203450"/>
            <a:chOff x="1360262" y="1328423"/>
            <a:chExt cx="6336704" cy="2202812"/>
          </a:xfrm>
        </p:grpSpPr>
        <p:pic>
          <p:nvPicPr>
            <p:cNvPr id="3074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0262" y="1328423"/>
              <a:ext cx="2048571" cy="18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745" name="矩形 4"/>
            <p:cNvSpPr>
              <a:spLocks noChangeArrowheads="1"/>
            </p:cNvSpPr>
            <p:nvPr/>
          </p:nvSpPr>
          <p:spPr bwMode="auto">
            <a:xfrm>
              <a:off x="1833756" y="3161903"/>
              <a:ext cx="11015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a:spcBef>
                  <a:spcPct val="0"/>
                </a:spcBef>
                <a:buClrTx/>
                <a:buSzTx/>
                <a:buFontTx/>
                <a:buNone/>
              </a:pPr>
              <a:r>
                <a:rPr lang="en-US" altLang="zh-CN" sz="2800" u="sng">
                  <a:latin typeface="Times New Roman" panose="02020603050405020304" pitchFamily="18" charset="0"/>
                  <a:ea typeface="Microsoft YaHei" panose="020B0503020204020204" pitchFamily="34" charset="-122"/>
                  <a:cs typeface="Times New Roman" panose="02020603050405020304" pitchFamily="18" charset="0"/>
                </a:rPr>
                <a:t>radar data</a:t>
              </a:r>
              <a:endParaRPr lang="zh-CN" altLang="en-US" sz="2800" u="sng">
                <a:latin typeface="Times New Roman" panose="02020603050405020304" pitchFamily="18" charset="0"/>
                <a:ea typeface="Microsoft YaHei" panose="020B0503020204020204" pitchFamily="34" charset="-122"/>
                <a:cs typeface="Times New Roman" panose="02020603050405020304" pitchFamily="18" charset="0"/>
              </a:endParaRPr>
            </a:p>
          </p:txBody>
        </p:sp>
        <p:pic>
          <p:nvPicPr>
            <p:cNvPr id="307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8734" y="1368767"/>
              <a:ext cx="2088232" cy="17193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747" name="矩形 6"/>
            <p:cNvSpPr>
              <a:spLocks noChangeArrowheads="1"/>
            </p:cNvSpPr>
            <p:nvPr/>
          </p:nvSpPr>
          <p:spPr bwMode="auto">
            <a:xfrm>
              <a:off x="5938571" y="3144492"/>
              <a:ext cx="12939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a:spcBef>
                  <a:spcPct val="0"/>
                </a:spcBef>
                <a:buClrTx/>
                <a:buSzTx/>
                <a:buFontTx/>
                <a:buNone/>
              </a:pPr>
              <a:r>
                <a:rPr lang="en-US" altLang="zh-CN" sz="2800" u="sng">
                  <a:latin typeface="Times New Roman" panose="02020603050405020304" pitchFamily="18" charset="0"/>
                  <a:ea typeface="Microsoft YaHei" panose="020B0503020204020204" pitchFamily="34" charset="-122"/>
                  <a:cs typeface="Times New Roman" panose="02020603050405020304" pitchFamily="18" charset="0"/>
                </a:rPr>
                <a:t>rainfall data</a:t>
              </a:r>
              <a:endParaRPr lang="zh-CN" altLang="en-US" sz="2800" u="sng">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30748" name="左右箭头 7"/>
            <p:cNvSpPr>
              <a:spLocks noChangeArrowheads="1"/>
            </p:cNvSpPr>
            <p:nvPr/>
          </p:nvSpPr>
          <p:spPr bwMode="auto">
            <a:xfrm>
              <a:off x="3619583" y="2049536"/>
              <a:ext cx="1801749" cy="357772"/>
            </a:xfrm>
            <a:prstGeom prst="leftRightArrow">
              <a:avLst>
                <a:gd name="adj1" fmla="val 50000"/>
                <a:gd name="adj2" fmla="val 50011"/>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endParaRPr lang="zh-CN" altLang="en-US" sz="4200">
                <a:solidFill>
                  <a:schemeClr val="accent2"/>
                </a:solidFill>
                <a:latin typeface="Arial" panose="020B0604020202020204" pitchFamily="34" charset="0"/>
                <a:ea typeface="黑体"/>
                <a:cs typeface="黑体"/>
              </a:endParaRPr>
            </a:p>
          </p:txBody>
        </p:sp>
        <p:sp>
          <p:nvSpPr>
            <p:cNvPr id="30749" name="矩形 8"/>
            <p:cNvSpPr>
              <a:spLocks noChangeArrowheads="1"/>
            </p:cNvSpPr>
            <p:nvPr/>
          </p:nvSpPr>
          <p:spPr bwMode="auto">
            <a:xfrm>
              <a:off x="4002527" y="1681525"/>
              <a:ext cx="103586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a:spcBef>
                  <a:spcPct val="0"/>
                </a:spcBef>
                <a:buClrTx/>
                <a:buSzTx/>
                <a:buFontTx/>
                <a:buNone/>
              </a:pPr>
              <a:r>
                <a:rPr lang="en-US" altLang="zh-CN" sz="2000">
                  <a:latin typeface="Times New Roman" panose="02020603050405020304" pitchFamily="18" charset="0"/>
                  <a:ea typeface="Microsoft YaHei" panose="020B0503020204020204" pitchFamily="34" charset="-122"/>
                  <a:cs typeface="Times New Roman" panose="02020603050405020304" pitchFamily="18" charset="0"/>
                </a:rPr>
                <a:t>estimate</a:t>
              </a:r>
              <a:endParaRPr lang="zh-CN" altLang="en-US" sz="2000">
                <a:latin typeface="Times New Roman" panose="02020603050405020304" pitchFamily="18" charset="0"/>
                <a:ea typeface="Microsoft YaHei" panose="020B0503020204020204" pitchFamily="34" charset="-122"/>
                <a:cs typeface="Times New Roman" panose="02020603050405020304" pitchFamily="18" charset="0"/>
              </a:endParaRPr>
            </a:p>
          </p:txBody>
        </p:sp>
        <p:graphicFrame>
          <p:nvGraphicFramePr>
            <p:cNvPr id="30750" name="对象 5"/>
            <p:cNvGraphicFramePr>
              <a:graphicFrameLocks noChangeAspect="1"/>
            </p:cNvGraphicFramePr>
            <p:nvPr/>
          </p:nvGraphicFramePr>
          <p:xfrm>
            <a:off x="3977493" y="2478281"/>
            <a:ext cx="1096963" cy="485775"/>
          </p:xfrm>
          <a:graphic>
            <a:graphicData uri="http://schemas.openxmlformats.org/presentationml/2006/ole">
              <mc:AlternateContent xmlns:mc="http://schemas.openxmlformats.org/markup-compatibility/2006">
                <mc:Choice xmlns:v="urn:schemas-microsoft-com:vml" Requires="v">
                  <p:oleObj spid="_x0000_s30827" name="Equation" r:id="rId6" imgW="368140" imgH="165028" progId="Equation.DSMT4">
                    <p:embed/>
                  </p:oleObj>
                </mc:Choice>
                <mc:Fallback>
                  <p:oleObj name="Equation" r:id="rId6" imgW="368140" imgH="165028" progId="Equation.DSMT4">
                    <p:embed/>
                    <p:pic>
                      <p:nvPicPr>
                        <p:cNvPr id="0" name="对象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77493" y="2478281"/>
                          <a:ext cx="1096963"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30723" name="标题 1"/>
          <p:cNvSpPr>
            <a:spLocks noGrp="1" noChangeArrowheads="1"/>
          </p:cNvSpPr>
          <p:nvPr>
            <p:ph type="title"/>
          </p:nvPr>
        </p:nvSpPr>
        <p:spPr>
          <a:xfrm>
            <a:off x="0" y="709613"/>
            <a:ext cx="9144000" cy="584200"/>
          </a:xfrm>
          <a:solidFill>
            <a:schemeClr val="accent2">
              <a:alpha val="94116"/>
            </a:schemeClr>
          </a:solidFill>
        </p:spPr>
        <p:txBody>
          <a:bodyPr/>
          <a:lstStyle/>
          <a:p>
            <a:pPr algn="ctr"/>
            <a:r>
              <a:rPr lang="en-US" altLang="zh-CN" sz="3200" smtClean="0">
                <a:solidFill>
                  <a:schemeClr val="bg1"/>
                </a:solidFill>
                <a:latin typeface="Times New Roman" panose="02020603050405020304" pitchFamily="18" charset="0"/>
                <a:ea typeface="SimSun" panose="02010600030101010101" pitchFamily="2" charset="-122"/>
                <a:cs typeface="Times New Roman" panose="02020603050405020304" pitchFamily="18" charset="0"/>
              </a:rPr>
              <a:t>Conventional radar rainfall estimation</a:t>
            </a:r>
            <a:endParaRPr lang="zh-CN" altLang="en-US" sz="3200" smtClean="0">
              <a:solidFill>
                <a:schemeClr val="bg1"/>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33" name="形状 32">
            <a:extLst>
              <a:ext uri="{FF2B5EF4-FFF2-40B4-BE49-F238E27FC236}">
                <a16:creationId xmlns:a16="http://schemas.microsoft.com/office/drawing/2014/main" id="{65A26775-E363-481C-BA56-D42F7081AE79}"/>
              </a:ext>
            </a:extLst>
          </p:cNvPr>
          <p:cNvSpPr>
            <a:spLocks/>
          </p:cNvSpPr>
          <p:nvPr/>
        </p:nvSpPr>
        <p:spPr bwMode="auto">
          <a:xfrm rot="10800000">
            <a:off x="2533650" y="3127375"/>
            <a:ext cx="1519238" cy="871538"/>
          </a:xfrm>
          <a:custGeom>
            <a:avLst/>
            <a:gdLst>
              <a:gd name="T0" fmla="*/ 0 w 1519454"/>
              <a:gd name="T1" fmla="*/ 870261 h 870261"/>
              <a:gd name="T2" fmla="*/ 1177354 w 1519454"/>
              <a:gd name="T3" fmla="*/ 108783 h 870261"/>
              <a:gd name="T4" fmla="*/ 1165098 w 1519454"/>
              <a:gd name="T5" fmla="*/ 0 h 870261"/>
              <a:gd name="T6" fmla="*/ 1519454 w 1519454"/>
              <a:gd name="T7" fmla="*/ 142980 h 870261"/>
              <a:gd name="T8" fmla="*/ 1207123 w 1519454"/>
              <a:gd name="T9" fmla="*/ 372985 h 870261"/>
              <a:gd name="T10" fmla="*/ 1194866 w 1519454"/>
              <a:gd name="T11" fmla="*/ 264203 h 870261"/>
              <a:gd name="T12" fmla="*/ 0 w 1519454"/>
              <a:gd name="T13" fmla="*/ 870261 h 87026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19454" h="870261">
                <a:moveTo>
                  <a:pt x="0" y="870261"/>
                </a:moveTo>
                <a:cubicBezTo>
                  <a:pt x="168828" y="483478"/>
                  <a:pt x="561279" y="229652"/>
                  <a:pt x="1177354" y="108783"/>
                </a:cubicBezTo>
                <a:lnTo>
                  <a:pt x="1165098" y="0"/>
                </a:lnTo>
                <a:lnTo>
                  <a:pt x="1519454" y="142980"/>
                </a:lnTo>
                <a:lnTo>
                  <a:pt x="1207123" y="372985"/>
                </a:lnTo>
                <a:lnTo>
                  <a:pt x="1194866" y="264203"/>
                </a:lnTo>
                <a:cubicBezTo>
                  <a:pt x="651531" y="312550"/>
                  <a:pt x="253243" y="514570"/>
                  <a:pt x="0" y="870261"/>
                </a:cubicBezTo>
                <a:close/>
              </a:path>
            </a:pathLst>
          </a:custGeom>
          <a:solidFill>
            <a:schemeClr val="accent2"/>
          </a:solidFill>
          <a:ln w="9525" cap="flat" cmpd="sng">
            <a:solidFill>
              <a:srgbClr val="A4EBCD"/>
            </a:solidFill>
            <a:prstDash val="solid"/>
            <a:round/>
            <a:headEnd/>
            <a:tailEnd/>
          </a:ln>
          <a:effectLst>
            <a:outerShdw blurRad="40000" dist="23000" dir="5400000" rotWithShape="0">
              <a:srgbClr val="000000">
                <a:alpha val="34999"/>
              </a:srgbClr>
            </a:outerShdw>
          </a:effectLst>
        </p:spPr>
        <p:txBody>
          <a:bodyPr/>
          <a:lstStyle/>
          <a:p>
            <a:pPr>
              <a:defRPr/>
            </a:pPr>
            <a:endParaRPr lang="en-US"/>
          </a:p>
        </p:txBody>
      </p:sp>
      <p:sp>
        <p:nvSpPr>
          <p:cNvPr id="34" name="形状 33">
            <a:extLst>
              <a:ext uri="{FF2B5EF4-FFF2-40B4-BE49-F238E27FC236}">
                <a16:creationId xmlns:a16="http://schemas.microsoft.com/office/drawing/2014/main" id="{A134AFC4-62C9-4897-B07B-DE2ADBA03DB0}"/>
              </a:ext>
            </a:extLst>
          </p:cNvPr>
          <p:cNvSpPr>
            <a:spLocks/>
          </p:cNvSpPr>
          <p:nvPr/>
        </p:nvSpPr>
        <p:spPr bwMode="auto">
          <a:xfrm rot="306868" flipV="1">
            <a:off x="4767263" y="3136900"/>
            <a:ext cx="1717675" cy="914400"/>
          </a:xfrm>
          <a:custGeom>
            <a:avLst/>
            <a:gdLst>
              <a:gd name="T0" fmla="*/ 0 w 1717264"/>
              <a:gd name="T1" fmla="*/ 913826 h 913826"/>
              <a:gd name="T2" fmla="*/ 1358039 w 1717264"/>
              <a:gd name="T3" fmla="*/ 114228 h 913826"/>
              <a:gd name="T4" fmla="*/ 1345169 w 1717264"/>
              <a:gd name="T5" fmla="*/ 0 h 913826"/>
              <a:gd name="T6" fmla="*/ 1717264 w 1717264"/>
              <a:gd name="T7" fmla="*/ 150137 h 913826"/>
              <a:gd name="T8" fmla="*/ 1389298 w 1717264"/>
              <a:gd name="T9" fmla="*/ 391657 h 913826"/>
              <a:gd name="T10" fmla="*/ 1376427 w 1717264"/>
              <a:gd name="T11" fmla="*/ 277428 h 913826"/>
              <a:gd name="T12" fmla="*/ 0 w 1717264"/>
              <a:gd name="T13" fmla="*/ 913826 h 9138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17264" h="913826">
                <a:moveTo>
                  <a:pt x="0" y="913826"/>
                </a:moveTo>
                <a:cubicBezTo>
                  <a:pt x="190807" y="507681"/>
                  <a:pt x="643487" y="241149"/>
                  <a:pt x="1358039" y="114228"/>
                </a:cubicBezTo>
                <a:lnTo>
                  <a:pt x="1345169" y="0"/>
                </a:lnTo>
                <a:lnTo>
                  <a:pt x="1717264" y="150137"/>
                </a:lnTo>
                <a:lnTo>
                  <a:pt x="1389298" y="391657"/>
                </a:lnTo>
                <a:lnTo>
                  <a:pt x="1376427" y="277428"/>
                </a:lnTo>
                <a:cubicBezTo>
                  <a:pt x="745020" y="328197"/>
                  <a:pt x="286211" y="540329"/>
                  <a:pt x="0" y="913826"/>
                </a:cubicBezTo>
                <a:close/>
              </a:path>
            </a:pathLst>
          </a:custGeom>
          <a:solidFill>
            <a:schemeClr val="accent2"/>
          </a:solidFill>
          <a:ln w="9525" cap="flat" cmpd="sng">
            <a:solidFill>
              <a:srgbClr val="A4EBCD"/>
            </a:solidFill>
            <a:prstDash val="solid"/>
            <a:round/>
            <a:headEnd/>
            <a:tailEnd/>
          </a:ln>
          <a:effectLst>
            <a:outerShdw blurRad="40000" dist="23000" dir="5400000" rotWithShape="0">
              <a:srgbClr val="000000">
                <a:alpha val="34999"/>
              </a:srgbClr>
            </a:outerShdw>
          </a:effectLst>
        </p:spPr>
        <p:txBody>
          <a:bodyPr/>
          <a:lstStyle/>
          <a:p>
            <a:pPr>
              <a:defRPr/>
            </a:pPr>
            <a:endParaRPr lang="en-US"/>
          </a:p>
        </p:txBody>
      </p:sp>
      <p:grpSp>
        <p:nvGrpSpPr>
          <p:cNvPr id="13" name="组合 12"/>
          <p:cNvGrpSpPr>
            <a:grpSpLocks/>
          </p:cNvGrpSpPr>
          <p:nvPr/>
        </p:nvGrpSpPr>
        <p:grpSpPr bwMode="auto">
          <a:xfrm>
            <a:off x="6542088" y="3886200"/>
            <a:ext cx="2400300" cy="2770188"/>
            <a:chOff x="6372200" y="3886200"/>
            <a:chExt cx="2400000" cy="2769802"/>
          </a:xfrm>
        </p:grpSpPr>
        <p:graphicFrame>
          <p:nvGraphicFramePr>
            <p:cNvPr id="30740" name="对象 19"/>
            <p:cNvGraphicFramePr>
              <a:graphicFrameLocks noChangeAspect="1"/>
            </p:cNvGraphicFramePr>
            <p:nvPr/>
          </p:nvGraphicFramePr>
          <p:xfrm>
            <a:off x="6804248" y="4365104"/>
            <a:ext cx="1331912" cy="360362"/>
          </p:xfrm>
          <a:graphic>
            <a:graphicData uri="http://schemas.openxmlformats.org/presentationml/2006/ole">
              <mc:AlternateContent xmlns:mc="http://schemas.openxmlformats.org/markup-compatibility/2006">
                <mc:Choice xmlns:v="urn:schemas-microsoft-com:vml" Requires="v">
                  <p:oleObj spid="_x0000_s30828" name="Equation" r:id="rId8" imgW="17259300" imgH="4686300" progId="Equation.DSMT4">
                    <p:embed/>
                  </p:oleObj>
                </mc:Choice>
                <mc:Fallback>
                  <p:oleObj name="Equation" r:id="rId8" imgW="17259300" imgH="4686300" progId="Equation.DSMT4">
                    <p:embed/>
                    <p:pic>
                      <p:nvPicPr>
                        <p:cNvPr id="0" name="对象 1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04248" y="4365104"/>
                          <a:ext cx="1331912"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0741" name="文本框 25"/>
            <p:cNvSpPr txBox="1">
              <a:spLocks noChangeArrowheads="1"/>
            </p:cNvSpPr>
            <p:nvPr/>
          </p:nvSpPr>
          <p:spPr bwMode="auto">
            <a:xfrm>
              <a:off x="6763814" y="3886200"/>
              <a:ext cx="1631646" cy="523220"/>
            </a:xfrm>
            <a:prstGeom prst="rect">
              <a:avLst/>
            </a:prstGeom>
            <a:solidFill>
              <a:srgbClr val="EEFEFF"/>
            </a:solidFill>
            <a:ln w="19050">
              <a:solidFill>
                <a:schemeClr val="tx1"/>
              </a:solidFill>
              <a:miter lim="800000"/>
              <a:headEnd/>
              <a:tailEnd/>
            </a:ln>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CN" sz="2800">
                  <a:latin typeface="Times New Roman" panose="02020603050405020304" pitchFamily="18" charset="0"/>
                  <a:cs typeface="Times New Roman" panose="02020603050405020304" pitchFamily="18" charset="0"/>
                </a:rPr>
                <a:t>stratiform</a:t>
              </a:r>
            </a:p>
          </p:txBody>
        </p:sp>
        <p:pic>
          <p:nvPicPr>
            <p:cNvPr id="145594" name="Picture 186" descr="http://img2.ph.126.net/5aBs3ppxDH0IVBd32EvJSQ==/6619096283095429043.gif">
              <a:extLst>
                <a:ext uri="{FF2B5EF4-FFF2-40B4-BE49-F238E27FC236}">
                  <a16:creationId xmlns:a16="http://schemas.microsoft.com/office/drawing/2014/main" id="{B0890EC9-FEEA-481B-AF5C-5BB10B6C22DA}"/>
                </a:ext>
              </a:extLst>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372200" y="4856002"/>
              <a:ext cx="2400000" cy="18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5" name="椭圆 34">
              <a:extLst>
                <a:ext uri="{FF2B5EF4-FFF2-40B4-BE49-F238E27FC236}">
                  <a16:creationId xmlns:a16="http://schemas.microsoft.com/office/drawing/2014/main" id="{7D16841F-94CA-4C3F-A827-0F5E0E0B7F8B}"/>
                </a:ext>
              </a:extLst>
            </p:cNvPr>
            <p:cNvSpPr>
              <a:spLocks noChangeArrowheads="1"/>
            </p:cNvSpPr>
            <p:nvPr/>
          </p:nvSpPr>
          <p:spPr bwMode="auto">
            <a:xfrm>
              <a:off x="6481723" y="3981437"/>
              <a:ext cx="255556" cy="253965"/>
            </a:xfrm>
            <a:prstGeom prst="ellipse">
              <a:avLst/>
            </a:prstGeom>
            <a:solidFill>
              <a:srgbClr val="00B050"/>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zh-CN" altLang="en-US" sz="2800">
                <a:solidFill>
                  <a:srgbClr val="FFFFFF"/>
                </a:solidFill>
              </a:endParaRPr>
            </a:p>
          </p:txBody>
        </p:sp>
      </p:grpSp>
      <p:grpSp>
        <p:nvGrpSpPr>
          <p:cNvPr id="14" name="组合 13"/>
          <p:cNvGrpSpPr>
            <a:grpSpLocks/>
          </p:cNvGrpSpPr>
          <p:nvPr/>
        </p:nvGrpSpPr>
        <p:grpSpPr bwMode="auto">
          <a:xfrm>
            <a:off x="149225" y="3819525"/>
            <a:ext cx="2384425" cy="2843213"/>
            <a:chOff x="348484" y="3747703"/>
            <a:chExt cx="2383267" cy="2842686"/>
          </a:xfrm>
        </p:grpSpPr>
        <p:graphicFrame>
          <p:nvGraphicFramePr>
            <p:cNvPr id="30736" name="对象 20"/>
            <p:cNvGraphicFramePr>
              <a:graphicFrameLocks noChangeAspect="1"/>
            </p:cNvGraphicFramePr>
            <p:nvPr/>
          </p:nvGraphicFramePr>
          <p:xfrm>
            <a:off x="975990" y="4310389"/>
            <a:ext cx="1207430" cy="362077"/>
          </p:xfrm>
          <a:graphic>
            <a:graphicData uri="http://schemas.openxmlformats.org/presentationml/2006/ole">
              <mc:AlternateContent xmlns:mc="http://schemas.openxmlformats.org/markup-compatibility/2006">
                <mc:Choice xmlns:v="urn:schemas-microsoft-com:vml" Requires="v">
                  <p:oleObj spid="_x0000_s30829" name="Equation" r:id="rId11" imgW="18135600" imgH="4686300" progId="Equation.DSMT4">
                    <p:embed/>
                  </p:oleObj>
                </mc:Choice>
                <mc:Fallback>
                  <p:oleObj name="Equation" r:id="rId11" imgW="18135600" imgH="4686300" progId="Equation.DSMT4">
                    <p:embed/>
                    <p:pic>
                      <p:nvPicPr>
                        <p:cNvPr id="0" name="对象 2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5990" y="4310389"/>
                          <a:ext cx="1207430" cy="362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0737" name="文本框 2"/>
            <p:cNvSpPr txBox="1">
              <a:spLocks noChangeArrowheads="1"/>
            </p:cNvSpPr>
            <p:nvPr/>
          </p:nvSpPr>
          <p:spPr bwMode="auto">
            <a:xfrm>
              <a:off x="503584" y="3747703"/>
              <a:ext cx="1741087" cy="523220"/>
            </a:xfrm>
            <a:prstGeom prst="rect">
              <a:avLst/>
            </a:prstGeom>
            <a:solidFill>
              <a:srgbClr val="EEFEFF"/>
            </a:solidFill>
            <a:ln w="19050">
              <a:solidFill>
                <a:schemeClr val="tx1"/>
              </a:solidFill>
              <a:miter lim="800000"/>
              <a:headEnd/>
              <a:tailEnd/>
            </a:ln>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CN" sz="2800">
                  <a:latin typeface="Times New Roman" panose="02020603050405020304" pitchFamily="18" charset="0"/>
                  <a:cs typeface="Times New Roman" panose="02020603050405020304" pitchFamily="18" charset="0"/>
                </a:rPr>
                <a:t>convective</a:t>
              </a:r>
            </a:p>
          </p:txBody>
        </p:sp>
        <p:sp>
          <p:nvSpPr>
            <p:cNvPr id="37" name="椭圆 36">
              <a:extLst>
                <a:ext uri="{FF2B5EF4-FFF2-40B4-BE49-F238E27FC236}">
                  <a16:creationId xmlns:a16="http://schemas.microsoft.com/office/drawing/2014/main" id="{CA598B11-B69D-4199-A527-83B2C53D365F}"/>
                </a:ext>
              </a:extLst>
            </p:cNvPr>
            <p:cNvSpPr>
              <a:spLocks noChangeArrowheads="1"/>
            </p:cNvSpPr>
            <p:nvPr/>
          </p:nvSpPr>
          <p:spPr bwMode="auto">
            <a:xfrm>
              <a:off x="2241452" y="3871505"/>
              <a:ext cx="255463" cy="253953"/>
            </a:xfrm>
            <a:prstGeom prst="ellipse">
              <a:avLst/>
            </a:prstGeom>
            <a:solidFill>
              <a:srgbClr val="FF0000"/>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zh-CN" altLang="en-US" sz="2800">
                <a:solidFill>
                  <a:srgbClr val="FFFFFF"/>
                </a:solidFill>
              </a:endParaRPr>
            </a:p>
          </p:txBody>
        </p:sp>
        <p:pic>
          <p:nvPicPr>
            <p:cNvPr id="145599" name="Picture 191" descr="http://img2.ph.126.net/KW_WdeCfcMKlzbocvqT5Wg==/6630557592304237298.gif">
              <a:extLst>
                <a:ext uri="{FF2B5EF4-FFF2-40B4-BE49-F238E27FC236}">
                  <a16:creationId xmlns:a16="http://schemas.microsoft.com/office/drawing/2014/main" id="{C4FA95E9-3111-45A8-8271-904426D82ECA}"/>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348484" y="4790389"/>
              <a:ext cx="2383267" cy="18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grpSp>
      <p:sp>
        <p:nvSpPr>
          <p:cNvPr id="58" name="圆角矩形 57">
            <a:extLst>
              <a:ext uri="{FF2B5EF4-FFF2-40B4-BE49-F238E27FC236}">
                <a16:creationId xmlns:a16="http://schemas.microsoft.com/office/drawing/2014/main" id="{3647F30D-1F6A-4900-A2CF-32010559387B}"/>
              </a:ext>
            </a:extLst>
          </p:cNvPr>
          <p:cNvSpPr/>
          <p:nvPr/>
        </p:nvSpPr>
        <p:spPr>
          <a:xfrm>
            <a:off x="2582863" y="4298950"/>
            <a:ext cx="3887787" cy="2435225"/>
          </a:xfrm>
          <a:prstGeom prst="roundRect">
            <a:avLst/>
          </a:prstGeom>
          <a:ln>
            <a:solidFill>
              <a:schemeClr val="accent2"/>
            </a:solidFill>
          </a:ln>
        </p:spPr>
        <p:style>
          <a:lnRef idx="2">
            <a:schemeClr val="accent1"/>
          </a:lnRef>
          <a:fillRef idx="1">
            <a:schemeClr val="lt1"/>
          </a:fillRef>
          <a:effectRef idx="0">
            <a:schemeClr val="accent1"/>
          </a:effectRef>
          <a:fontRef idx="minor">
            <a:schemeClr val="dk1"/>
          </a:fontRef>
        </p:style>
        <p:txBody>
          <a:bodyPr anchor="ctr"/>
          <a:lstStyle>
            <a:lvl1pPr>
              <a:defRPr sz="2800">
                <a:solidFill>
                  <a:schemeClr val="tx1"/>
                </a:solidFill>
                <a:latin typeface="Tahoma" panose="020B0604030504040204" pitchFamily="34" charset="0"/>
                <a:ea typeface="SimSun" panose="02010600030101010101" pitchFamily="2" charset="-122"/>
              </a:defRPr>
            </a:lvl1pPr>
            <a:lvl2pPr marL="742950" indent="-285750">
              <a:defRPr sz="2800">
                <a:solidFill>
                  <a:schemeClr val="tx1"/>
                </a:solidFill>
                <a:latin typeface="Tahoma" panose="020B0604030504040204" pitchFamily="34" charset="0"/>
                <a:ea typeface="SimSun" panose="02010600030101010101" pitchFamily="2" charset="-122"/>
              </a:defRPr>
            </a:lvl2pPr>
            <a:lvl3pPr marL="1143000" indent="-228600">
              <a:defRPr sz="2800">
                <a:solidFill>
                  <a:schemeClr val="tx1"/>
                </a:solidFill>
                <a:latin typeface="Tahoma" panose="020B0604030504040204" pitchFamily="34" charset="0"/>
                <a:ea typeface="SimSun" panose="02010600030101010101" pitchFamily="2" charset="-122"/>
              </a:defRPr>
            </a:lvl3pPr>
            <a:lvl4pPr marL="1600200" indent="-228600">
              <a:defRPr sz="2800">
                <a:solidFill>
                  <a:schemeClr val="tx1"/>
                </a:solidFill>
                <a:latin typeface="Tahoma" panose="020B0604030504040204" pitchFamily="34" charset="0"/>
                <a:ea typeface="SimSun" panose="02010600030101010101" pitchFamily="2" charset="-122"/>
              </a:defRPr>
            </a:lvl4pPr>
            <a:lvl5pPr marL="2057400" indent="-228600">
              <a:defRPr sz="28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9pPr>
          </a:lstStyle>
          <a:p>
            <a:pPr algn="ctr"/>
            <a:endParaRPr lang="zh-CN" altLang="en-US" b="1">
              <a:solidFill>
                <a:srgbClr val="000000"/>
              </a:solidFill>
              <a:latin typeface="黑体"/>
              <a:ea typeface="黑体"/>
              <a:cs typeface="黑体"/>
            </a:endParaRPr>
          </a:p>
        </p:txBody>
      </p:sp>
      <p:sp>
        <p:nvSpPr>
          <p:cNvPr id="59" name="圆角矩形 58">
            <a:extLst>
              <a:ext uri="{FF2B5EF4-FFF2-40B4-BE49-F238E27FC236}">
                <a16:creationId xmlns:a16="http://schemas.microsoft.com/office/drawing/2014/main" id="{6F7F67F5-7C41-47F0-AFD2-8BD4B9C81996}"/>
              </a:ext>
            </a:extLst>
          </p:cNvPr>
          <p:cNvSpPr/>
          <p:nvPr/>
        </p:nvSpPr>
        <p:spPr>
          <a:xfrm>
            <a:off x="3208745" y="4095186"/>
            <a:ext cx="2623424" cy="476290"/>
          </a:xfrm>
          <a:prstGeom prst="roundRect">
            <a:avLst/>
          </a:prstGeom>
          <a:solidFill>
            <a:schemeClr val="accent2"/>
          </a:solidFill>
        </p:spPr>
        <p:style>
          <a:lnRef idx="0">
            <a:schemeClr val="accent1"/>
          </a:lnRef>
          <a:fillRef idx="3">
            <a:schemeClr val="accent1"/>
          </a:fillRef>
          <a:effectRef idx="3">
            <a:schemeClr val="accent1"/>
          </a:effectRef>
          <a:fontRef idx="minor">
            <a:schemeClr val="lt1"/>
          </a:fontRef>
        </p:style>
        <p:txBody>
          <a:bodyPr anchor="ctr"/>
          <a:lstStyle>
            <a:lvl1pPr>
              <a:defRPr sz="2800">
                <a:solidFill>
                  <a:schemeClr val="tx1"/>
                </a:solidFill>
                <a:latin typeface="Tahoma" panose="020B0604030504040204" pitchFamily="34" charset="0"/>
                <a:ea typeface="SimSun" panose="02010600030101010101" pitchFamily="2" charset="-122"/>
              </a:defRPr>
            </a:lvl1pPr>
            <a:lvl2pPr marL="742950" indent="-285750">
              <a:defRPr sz="2800">
                <a:solidFill>
                  <a:schemeClr val="tx1"/>
                </a:solidFill>
                <a:latin typeface="Tahoma" panose="020B0604030504040204" pitchFamily="34" charset="0"/>
                <a:ea typeface="SimSun" panose="02010600030101010101" pitchFamily="2" charset="-122"/>
              </a:defRPr>
            </a:lvl2pPr>
            <a:lvl3pPr marL="1143000" indent="-228600">
              <a:defRPr sz="2800">
                <a:solidFill>
                  <a:schemeClr val="tx1"/>
                </a:solidFill>
                <a:latin typeface="Tahoma" panose="020B0604030504040204" pitchFamily="34" charset="0"/>
                <a:ea typeface="SimSun" panose="02010600030101010101" pitchFamily="2" charset="-122"/>
              </a:defRPr>
            </a:lvl3pPr>
            <a:lvl4pPr marL="1600200" indent="-228600">
              <a:defRPr sz="2800">
                <a:solidFill>
                  <a:schemeClr val="tx1"/>
                </a:solidFill>
                <a:latin typeface="Tahoma" panose="020B0604030504040204" pitchFamily="34" charset="0"/>
                <a:ea typeface="SimSun" panose="02010600030101010101" pitchFamily="2" charset="-122"/>
              </a:defRPr>
            </a:lvl4pPr>
            <a:lvl5pPr marL="2057400" indent="-228600">
              <a:defRPr sz="28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9pPr>
          </a:lstStyle>
          <a:p>
            <a:pPr algn="ctr"/>
            <a:r>
              <a:rPr lang="en-US" altLang="zh-CN" b="1">
                <a:solidFill>
                  <a:schemeClr val="bg1"/>
                </a:solidFill>
                <a:latin typeface="Times New Roman" panose="02020603050405020304" pitchFamily="18" charset="0"/>
                <a:ea typeface="黑体"/>
                <a:cs typeface="Times New Roman" panose="02020603050405020304" pitchFamily="18" charset="0"/>
              </a:rPr>
              <a:t>ideal condition</a:t>
            </a:r>
            <a:endParaRPr lang="zh-CN" altLang="en-US" b="1">
              <a:solidFill>
                <a:schemeClr val="bg1"/>
              </a:solidFill>
              <a:latin typeface="Times New Roman" panose="02020603050405020304" pitchFamily="18" charset="0"/>
              <a:ea typeface="黑体"/>
              <a:cs typeface="Times New Roman" panose="02020603050405020304" pitchFamily="18" charset="0"/>
            </a:endParaRPr>
          </a:p>
        </p:txBody>
      </p:sp>
      <p:sp>
        <p:nvSpPr>
          <p:cNvPr id="11" name="文本框 10"/>
          <p:cNvSpPr txBox="1">
            <a:spLocks noChangeArrowheads="1"/>
          </p:cNvSpPr>
          <p:nvPr/>
        </p:nvSpPr>
        <p:spPr bwMode="auto">
          <a:xfrm>
            <a:off x="2678113" y="4724400"/>
            <a:ext cx="3975100" cy="188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nSpc>
                <a:spcPct val="150000"/>
              </a:lnSpc>
              <a:spcBef>
                <a:spcPct val="0"/>
              </a:spcBef>
              <a:buClrTx/>
              <a:buSzTx/>
              <a:buFont typeface="Wingdings" panose="05000000000000000000" pitchFamily="2" charset="2"/>
              <a:buChar char="Ø"/>
            </a:pPr>
            <a:r>
              <a:rPr lang="en-US" altLang="zh-CN" sz="2000">
                <a:latin typeface="Times New Roman" panose="02020603050405020304" pitchFamily="18" charset="0"/>
                <a:cs typeface="Times New Roman" panose="02020603050405020304" pitchFamily="18" charset="0"/>
              </a:rPr>
              <a:t>Raindrop fall with equivalent speed </a:t>
            </a:r>
          </a:p>
          <a:p>
            <a:pPr>
              <a:lnSpc>
                <a:spcPct val="150000"/>
              </a:lnSpc>
              <a:spcBef>
                <a:spcPct val="0"/>
              </a:spcBef>
              <a:buClrTx/>
              <a:buSzTx/>
              <a:buFont typeface="Wingdings" panose="05000000000000000000" pitchFamily="2" charset="2"/>
              <a:buChar char="Ø"/>
            </a:pPr>
            <a:r>
              <a:rPr lang="en-US" altLang="zh-CN" sz="2000">
                <a:latin typeface="Times New Roman" panose="02020603050405020304" pitchFamily="18" charset="0"/>
                <a:cs typeface="Times New Roman" panose="02020603050405020304" pitchFamily="18" charset="0"/>
              </a:rPr>
              <a:t>low speed of wind </a:t>
            </a:r>
          </a:p>
          <a:p>
            <a:pPr>
              <a:lnSpc>
                <a:spcPct val="150000"/>
              </a:lnSpc>
              <a:spcBef>
                <a:spcPct val="0"/>
              </a:spcBef>
              <a:buClrTx/>
              <a:buSzTx/>
              <a:buFont typeface="Wingdings" panose="05000000000000000000" pitchFamily="2" charset="2"/>
              <a:buChar char="Ø"/>
            </a:pPr>
            <a:r>
              <a:rPr lang="en-US" altLang="zh-CN" sz="2000">
                <a:latin typeface="Times New Roman" panose="02020603050405020304" pitchFamily="18" charset="0"/>
                <a:cs typeface="Times New Roman" panose="02020603050405020304" pitchFamily="18" charset="0"/>
              </a:rPr>
              <a:t>uniform distribution of raindrop</a:t>
            </a:r>
            <a:endParaRPr lang="zh-CN" altLang="en-US" sz="2000">
              <a:latin typeface="Times New Roman" panose="02020603050405020304" pitchFamily="18" charset="0"/>
              <a:cs typeface="Times New Roman" panose="02020603050405020304" pitchFamily="18" charset="0"/>
            </a:endParaRPr>
          </a:p>
        </p:txBody>
      </p:sp>
      <p:grpSp>
        <p:nvGrpSpPr>
          <p:cNvPr id="19" name="组合 18"/>
          <p:cNvGrpSpPr>
            <a:grpSpLocks/>
          </p:cNvGrpSpPr>
          <p:nvPr/>
        </p:nvGrpSpPr>
        <p:grpSpPr bwMode="auto">
          <a:xfrm>
            <a:off x="2743200" y="3667125"/>
            <a:ext cx="3136900" cy="523875"/>
            <a:chOff x="2946538" y="6029980"/>
            <a:chExt cx="3137629" cy="523220"/>
          </a:xfrm>
        </p:grpSpPr>
        <p:sp>
          <p:nvSpPr>
            <p:cNvPr id="15" name="禁止符 14">
              <a:extLst>
                <a:ext uri="{FF2B5EF4-FFF2-40B4-BE49-F238E27FC236}">
                  <a16:creationId xmlns:a16="http://schemas.microsoft.com/office/drawing/2014/main" id="{AA87F824-C58F-4DC0-BE77-BC95326B9517}"/>
                </a:ext>
              </a:extLst>
            </p:cNvPr>
            <p:cNvSpPr/>
            <p:nvPr/>
          </p:nvSpPr>
          <p:spPr bwMode="auto">
            <a:xfrm>
              <a:off x="2946538" y="6161578"/>
              <a:ext cx="412846" cy="390037"/>
            </a:xfrm>
            <a:prstGeom prst="noSmoking">
              <a:avLst/>
            </a:prstGeom>
            <a:solidFill>
              <a:srgbClr val="FF0000"/>
            </a:solidFill>
            <a:ln w="9525" cap="flat" cmpd="sng" algn="ctr">
              <a:noFill/>
              <a:prstDash val="solid"/>
              <a:round/>
              <a:headEnd type="none" w="med" len="med"/>
              <a:tailEnd type="none" w="med" len="med"/>
            </a:ln>
            <a:effectLst/>
          </p:spPr>
          <p:txBody>
            <a:bodyPr anchor="ctr"/>
            <a:lstStyle/>
            <a:p>
              <a:pPr algn="ctr" eaLnBrk="1" hangingPunct="1">
                <a:defRPr/>
              </a:pPr>
              <a:endParaRPr lang="zh-CN" altLang="en-US" sz="4200">
                <a:solidFill>
                  <a:schemeClr val="accent2"/>
                </a:solidFill>
                <a:latin typeface="Arial" charset="0"/>
                <a:ea typeface="黑体" pitchFamily="2" charset="-122"/>
              </a:endParaRPr>
            </a:p>
          </p:txBody>
        </p:sp>
        <p:sp>
          <p:nvSpPr>
            <p:cNvPr id="30735" name="TextBox 16"/>
            <p:cNvSpPr txBox="1">
              <a:spLocks noChangeArrowheads="1"/>
            </p:cNvSpPr>
            <p:nvPr/>
          </p:nvSpPr>
          <p:spPr bwMode="auto">
            <a:xfrm>
              <a:off x="3408832" y="6029980"/>
              <a:ext cx="267533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CN" sz="2800" b="1">
                  <a:solidFill>
                    <a:srgbClr val="FF0000"/>
                  </a:solidFill>
                  <a:latin typeface="Times New Roman" panose="02020603050405020304" pitchFamily="18" charset="0"/>
                  <a:cs typeface="Times New Roman" panose="02020603050405020304" pitchFamily="18" charset="0"/>
                </a:rPr>
                <a:t>Difficult to meet</a:t>
              </a:r>
              <a:endParaRPr lang="zh-CN" altLang="en-US" sz="2800" b="1">
                <a:solidFill>
                  <a:srgbClr val="FF0000"/>
                </a:solidFill>
                <a:latin typeface="Times New Roman" panose="02020603050405020304" pitchFamily="18" charset="0"/>
                <a:cs typeface="Times New Roman" panose="02020603050405020304" pitchFamily="18" charset="0"/>
              </a:endParaRP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up)">
                                      <p:cBhvr>
                                        <p:cTn id="7" dur="500"/>
                                        <p:tgtEl>
                                          <p:spTgt spid="33"/>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nodeType="click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wipe(up)">
                                      <p:cBhvr>
                                        <p:cTn id="16" dur="500"/>
                                        <p:tgtEl>
                                          <p:spTgt spid="34"/>
                                        </p:tgtEl>
                                      </p:cBhvr>
                                    </p:animEffect>
                                  </p:childTnLst>
                                </p:cTn>
                              </p:par>
                            </p:childTnLst>
                          </p:cTn>
                        </p:par>
                        <p:par>
                          <p:cTn id="17" fill="hold" nodeType="afterGroup">
                            <p:stCondLst>
                              <p:cond delay="500"/>
                            </p:stCondLst>
                            <p:childTnLst>
                              <p:par>
                                <p:cTn id="18" presetID="10" presetClass="entr" presetSubtype="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59"/>
                                        </p:tgtEl>
                                        <p:attrNameLst>
                                          <p:attrName>style.visibility</p:attrName>
                                        </p:attrNameLst>
                                      </p:cBhvr>
                                      <p:to>
                                        <p:strVal val="visible"/>
                                      </p:to>
                                    </p:set>
                                    <p:animEffect transition="in" filter="fade">
                                      <p:cBhvr>
                                        <p:cTn id="25" dur="350"/>
                                        <p:tgtEl>
                                          <p:spTgt spid="59"/>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58"/>
                                        </p:tgtEl>
                                        <p:attrNameLst>
                                          <p:attrName>style.visibility</p:attrName>
                                        </p:attrNameLst>
                                      </p:cBhvr>
                                      <p:to>
                                        <p:strVal val="visible"/>
                                      </p:to>
                                    </p:set>
                                    <p:animEffect transition="in" filter="wipe(down)">
                                      <p:cBhvr>
                                        <p:cTn id="28" dur="350"/>
                                        <p:tgtEl>
                                          <p:spTgt spid="5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53" presetClass="entr" presetSubtype="16"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p:cTn id="36" dur="500" fill="hold"/>
                                        <p:tgtEl>
                                          <p:spTgt spid="19"/>
                                        </p:tgtEl>
                                        <p:attrNameLst>
                                          <p:attrName>ppt_w</p:attrName>
                                        </p:attrNameLst>
                                      </p:cBhvr>
                                      <p:tavLst>
                                        <p:tav tm="0">
                                          <p:val>
                                            <p:fltVal val="0"/>
                                          </p:val>
                                        </p:tav>
                                        <p:tav tm="100000">
                                          <p:val>
                                            <p:strVal val="#ppt_w"/>
                                          </p:val>
                                        </p:tav>
                                      </p:tavLst>
                                    </p:anim>
                                    <p:anim calcmode="lin" valueType="num">
                                      <p:cBhvr>
                                        <p:cTn id="37" dur="500" fill="hold"/>
                                        <p:tgtEl>
                                          <p:spTgt spid="19"/>
                                        </p:tgtEl>
                                        <p:attrNameLst>
                                          <p:attrName>ppt_h</p:attrName>
                                        </p:attrNameLst>
                                      </p:cBhvr>
                                      <p:tavLst>
                                        <p:tav tm="0">
                                          <p:val>
                                            <p:fltVal val="0"/>
                                          </p:val>
                                        </p:tav>
                                        <p:tav tm="100000">
                                          <p:val>
                                            <p:strVal val="#ppt_h"/>
                                          </p:val>
                                        </p:tav>
                                      </p:tavLst>
                                    </p:anim>
                                    <p:animEffect transition="in" filter="fade">
                                      <p:cBhvr>
                                        <p:cTn id="3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标题 1"/>
          <p:cNvSpPr>
            <a:spLocks noGrp="1" noChangeArrowheads="1"/>
          </p:cNvSpPr>
          <p:nvPr>
            <p:ph type="title"/>
          </p:nvPr>
        </p:nvSpPr>
        <p:spPr>
          <a:xfrm>
            <a:off x="0" y="709613"/>
            <a:ext cx="9144000" cy="584200"/>
          </a:xfrm>
          <a:solidFill>
            <a:schemeClr val="accent2">
              <a:alpha val="94116"/>
            </a:schemeClr>
          </a:solidFill>
        </p:spPr>
        <p:txBody>
          <a:bodyPr/>
          <a:lstStyle/>
          <a:p>
            <a:pPr algn="ctr"/>
            <a:r>
              <a:rPr lang="en-US" altLang="zh-CN" sz="3200" smtClean="0">
                <a:solidFill>
                  <a:schemeClr val="bg1"/>
                </a:solidFill>
                <a:latin typeface="Times New Roman" panose="02020603050405020304" pitchFamily="18" charset="0"/>
                <a:ea typeface="SimSun" panose="02010600030101010101" pitchFamily="2" charset="-122"/>
                <a:cs typeface="Times New Roman" panose="02020603050405020304" pitchFamily="18" charset="0"/>
              </a:rPr>
              <a:t>Attempt in machine learning perspective</a:t>
            </a:r>
            <a:endParaRPr lang="zh-CN" altLang="en-US" sz="3200" smtClean="0">
              <a:solidFill>
                <a:schemeClr val="bg1"/>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27" name="形状 26">
            <a:extLst>
              <a:ext uri="{FF2B5EF4-FFF2-40B4-BE49-F238E27FC236}">
                <a16:creationId xmlns:a16="http://schemas.microsoft.com/office/drawing/2014/main" id="{85099A6C-6F81-417F-9CF2-6689B053BC35}"/>
              </a:ext>
            </a:extLst>
          </p:cNvPr>
          <p:cNvSpPr>
            <a:spLocks/>
          </p:cNvSpPr>
          <p:nvPr/>
        </p:nvSpPr>
        <p:spPr bwMode="auto">
          <a:xfrm>
            <a:off x="684213" y="1916113"/>
            <a:ext cx="7073900" cy="4422775"/>
          </a:xfrm>
          <a:custGeom>
            <a:avLst/>
            <a:gdLst>
              <a:gd name="T0" fmla="*/ 0 w 7074200"/>
              <a:gd name="T1" fmla="*/ 4421375 h 4421375"/>
              <a:gd name="T2" fmla="*/ 5968856 w 7074200"/>
              <a:gd name="T3" fmla="*/ 552672 h 4421375"/>
              <a:gd name="T4" fmla="*/ 5906585 w 7074200"/>
              <a:gd name="T5" fmla="*/ 0 h 4421375"/>
              <a:gd name="T6" fmla="*/ 7074200 w 7074200"/>
              <a:gd name="T7" fmla="*/ 884275 h 4421375"/>
              <a:gd name="T8" fmla="*/ 6155670 w 7074200"/>
              <a:gd name="T9" fmla="*/ 2210688 h 4421375"/>
              <a:gd name="T10" fmla="*/ 6093399 w 7074200"/>
              <a:gd name="T11" fmla="*/ 1658016 h 4421375"/>
              <a:gd name="T12" fmla="*/ 0 w 7074200"/>
              <a:gd name="T13" fmla="*/ 4421375 h 44213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074200" h="4421375">
                <a:moveTo>
                  <a:pt x="0" y="4421375"/>
                </a:moveTo>
                <a:cubicBezTo>
                  <a:pt x="786022" y="2456320"/>
                  <a:pt x="2775641" y="1166752"/>
                  <a:pt x="5968856" y="552672"/>
                </a:cubicBezTo>
                <a:lnTo>
                  <a:pt x="5906585" y="0"/>
                </a:lnTo>
                <a:lnTo>
                  <a:pt x="7074200" y="884275"/>
                </a:lnTo>
                <a:lnTo>
                  <a:pt x="6155670" y="2210688"/>
                </a:lnTo>
                <a:lnTo>
                  <a:pt x="6093399" y="1658016"/>
                </a:lnTo>
                <a:cubicBezTo>
                  <a:pt x="3210166" y="1903648"/>
                  <a:pt x="1179033" y="2824768"/>
                  <a:pt x="0" y="4421375"/>
                </a:cubicBezTo>
                <a:close/>
              </a:path>
            </a:pathLst>
          </a:custGeom>
          <a:solidFill>
            <a:srgbClr val="D2D2F4"/>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grpSp>
        <p:nvGrpSpPr>
          <p:cNvPr id="28" name="组合 27"/>
          <p:cNvGrpSpPr>
            <a:grpSpLocks/>
          </p:cNvGrpSpPr>
          <p:nvPr/>
        </p:nvGrpSpPr>
        <p:grpSpPr bwMode="auto">
          <a:xfrm>
            <a:off x="5768975" y="1855788"/>
            <a:ext cx="2244725" cy="1947862"/>
            <a:chOff x="5768319" y="1856097"/>
            <a:chExt cx="2244702" cy="1947799"/>
          </a:xfrm>
        </p:grpSpPr>
        <p:sp>
          <p:nvSpPr>
            <p:cNvPr id="26" name="椭圆 25">
              <a:extLst>
                <a:ext uri="{FF2B5EF4-FFF2-40B4-BE49-F238E27FC236}">
                  <a16:creationId xmlns:a16="http://schemas.microsoft.com/office/drawing/2014/main" id="{78613E6F-7D48-486D-865B-6541EAAE8A80}"/>
                </a:ext>
              </a:extLst>
            </p:cNvPr>
            <p:cNvSpPr>
              <a:spLocks noChangeArrowheads="1"/>
            </p:cNvSpPr>
            <p:nvPr/>
          </p:nvSpPr>
          <p:spPr bwMode="auto">
            <a:xfrm>
              <a:off x="5768319" y="1856097"/>
              <a:ext cx="2244702" cy="1947799"/>
            </a:xfrm>
            <a:prstGeom prst="ellipse">
              <a:avLst/>
            </a:prstGeom>
            <a:noFill/>
            <a:ln w="9525">
              <a:solidFill>
                <a:srgbClr val="00E4A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a:spcBef>
                  <a:spcPct val="0"/>
                </a:spcBef>
                <a:buClrTx/>
                <a:buSzTx/>
                <a:buFontTx/>
                <a:buNone/>
              </a:pPr>
              <a:endParaRPr lang="zh-CN" altLang="en-US" sz="3600">
                <a:solidFill>
                  <a:srgbClr val="000000"/>
                </a:solidFill>
              </a:endParaRPr>
            </a:p>
          </p:txBody>
        </p:sp>
        <p:sp>
          <p:nvSpPr>
            <p:cNvPr id="32791" name="TextBox 3"/>
            <p:cNvSpPr txBox="1">
              <a:spLocks noChangeArrowheads="1"/>
            </p:cNvSpPr>
            <p:nvPr/>
          </p:nvSpPr>
          <p:spPr bwMode="auto">
            <a:xfrm>
              <a:off x="5990570" y="2568387"/>
              <a:ext cx="1800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CN" sz="2800" b="1">
                  <a:solidFill>
                    <a:srgbClr val="FF0000"/>
                  </a:solidFill>
                  <a:latin typeface="Times New Roman" panose="02020603050405020304" pitchFamily="18" charset="0"/>
                  <a:cs typeface="Times New Roman" panose="02020603050405020304" pitchFamily="18" charset="0"/>
                </a:rPr>
                <a:t>regression</a:t>
              </a:r>
              <a:endParaRPr lang="zh-CN" altLang="en-US" sz="2800" b="1">
                <a:solidFill>
                  <a:srgbClr val="FF0000"/>
                </a:solidFill>
                <a:latin typeface="Times New Roman" panose="02020603050405020304" pitchFamily="18" charset="0"/>
                <a:cs typeface="Times New Roman" panose="02020603050405020304" pitchFamily="18" charset="0"/>
              </a:endParaRPr>
            </a:p>
          </p:txBody>
        </p:sp>
      </p:grpSp>
      <p:graphicFrame>
        <p:nvGraphicFramePr>
          <p:cNvPr id="32773" name="对象 8"/>
          <p:cNvGraphicFramePr>
            <a:graphicFrameLocks noChangeAspect="1"/>
          </p:cNvGraphicFramePr>
          <p:nvPr/>
        </p:nvGraphicFramePr>
        <p:xfrm>
          <a:off x="1082675" y="1414463"/>
          <a:ext cx="3854450" cy="598487"/>
        </p:xfrm>
        <a:graphic>
          <a:graphicData uri="http://schemas.openxmlformats.org/presentationml/2006/ole">
            <mc:AlternateContent xmlns:mc="http://schemas.openxmlformats.org/markup-compatibility/2006">
              <mc:Choice xmlns:v="urn:schemas-microsoft-com:vml" Requires="v">
                <p:oleObj spid="_x0000_s32818" name="Equation" r:id="rId4" imgW="29845000" imgH="4686300" progId="Equation.DSMT4">
                  <p:embed/>
                </p:oleObj>
              </mc:Choice>
              <mc:Fallback>
                <p:oleObj name="Equation" r:id="rId4" imgW="29845000" imgH="4686300" progId="Equation.DSMT4">
                  <p:embed/>
                  <p:pic>
                    <p:nvPicPr>
                      <p:cNvPr id="0" name="对象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2675" y="1414463"/>
                        <a:ext cx="3854450"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9" name="椭圆 28">
            <a:extLst>
              <a:ext uri="{FF2B5EF4-FFF2-40B4-BE49-F238E27FC236}">
                <a16:creationId xmlns:a16="http://schemas.microsoft.com/office/drawing/2014/main" id="{35A0BAF5-27B5-49B8-B1A3-C0856AD57D05}"/>
              </a:ext>
            </a:extLst>
          </p:cNvPr>
          <p:cNvSpPr>
            <a:spLocks noChangeArrowheads="1"/>
          </p:cNvSpPr>
          <p:nvPr/>
        </p:nvSpPr>
        <p:spPr bwMode="auto">
          <a:xfrm>
            <a:off x="1412875" y="5103813"/>
            <a:ext cx="254000" cy="254000"/>
          </a:xfrm>
          <a:prstGeom prst="ellipse">
            <a:avLst/>
          </a:prstGeom>
          <a:solidFill>
            <a:srgbClr val="FEDF59"/>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lvl1pPr>
              <a:defRPr sz="2800">
                <a:solidFill>
                  <a:schemeClr val="tx1"/>
                </a:solidFill>
                <a:latin typeface="Tahoma" panose="020B0604030504040204" pitchFamily="34" charset="0"/>
                <a:ea typeface="SimSun" panose="02010600030101010101" pitchFamily="2" charset="-122"/>
              </a:defRPr>
            </a:lvl1pPr>
            <a:lvl2pPr marL="742950" indent="-285750">
              <a:defRPr sz="2800">
                <a:solidFill>
                  <a:schemeClr val="tx1"/>
                </a:solidFill>
                <a:latin typeface="Tahoma" panose="020B0604030504040204" pitchFamily="34" charset="0"/>
                <a:ea typeface="SimSun" panose="02010600030101010101" pitchFamily="2" charset="-122"/>
              </a:defRPr>
            </a:lvl2pPr>
            <a:lvl3pPr marL="1143000" indent="-228600">
              <a:defRPr sz="2800">
                <a:solidFill>
                  <a:schemeClr val="tx1"/>
                </a:solidFill>
                <a:latin typeface="Tahoma" panose="020B0604030504040204" pitchFamily="34" charset="0"/>
                <a:ea typeface="SimSun" panose="02010600030101010101" pitchFamily="2" charset="-122"/>
              </a:defRPr>
            </a:lvl3pPr>
            <a:lvl4pPr marL="1600200" indent="-228600">
              <a:defRPr sz="2800">
                <a:solidFill>
                  <a:schemeClr val="tx1"/>
                </a:solidFill>
                <a:latin typeface="Tahoma" panose="020B0604030504040204" pitchFamily="34" charset="0"/>
                <a:ea typeface="SimSun" panose="02010600030101010101" pitchFamily="2" charset="-122"/>
              </a:defRPr>
            </a:lvl4pPr>
            <a:lvl5pPr marL="2057400" indent="-228600">
              <a:defRPr sz="28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9pPr>
          </a:lstStyle>
          <a:p>
            <a:endParaRPr lang="en-US" altLang="en-US"/>
          </a:p>
        </p:txBody>
      </p:sp>
      <p:sp>
        <p:nvSpPr>
          <p:cNvPr id="30" name="形状 29">
            <a:extLst>
              <a:ext uri="{FF2B5EF4-FFF2-40B4-BE49-F238E27FC236}">
                <a16:creationId xmlns:a16="http://schemas.microsoft.com/office/drawing/2014/main" id="{B5883910-D811-447C-8819-1F362C26864C}"/>
              </a:ext>
            </a:extLst>
          </p:cNvPr>
          <p:cNvSpPr>
            <a:spLocks/>
          </p:cNvSpPr>
          <p:nvPr/>
        </p:nvSpPr>
        <p:spPr bwMode="auto">
          <a:xfrm rot="-2192564">
            <a:off x="1101725" y="3948113"/>
            <a:ext cx="795338" cy="936625"/>
          </a:xfrm>
          <a:custGeom>
            <a:avLst/>
            <a:gdLst>
              <a:gd name="T0" fmla="*/ 0 w 795548"/>
              <a:gd name="T1" fmla="*/ 935436 h 935436"/>
              <a:gd name="T2" fmla="*/ 482818 w 795548"/>
              <a:gd name="T3" fmla="*/ 99444 h 935436"/>
              <a:gd name="T4" fmla="*/ 471613 w 795548"/>
              <a:gd name="T5" fmla="*/ 0 h 935436"/>
              <a:gd name="T6" fmla="*/ 795548 w 795548"/>
              <a:gd name="T7" fmla="*/ 136201 h 935436"/>
              <a:gd name="T8" fmla="*/ 512846 w 795548"/>
              <a:gd name="T9" fmla="*/ 365947 h 935436"/>
              <a:gd name="T10" fmla="*/ 501641 w 795548"/>
              <a:gd name="T11" fmla="*/ 266503 h 935436"/>
              <a:gd name="T12" fmla="*/ 0 w 795548"/>
              <a:gd name="T13" fmla="*/ 935436 h 9354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5548" h="935436">
                <a:moveTo>
                  <a:pt x="0" y="935436"/>
                </a:moveTo>
                <a:cubicBezTo>
                  <a:pt x="88394" y="519687"/>
                  <a:pt x="249333" y="241023"/>
                  <a:pt x="482818" y="99444"/>
                </a:cubicBezTo>
                <a:lnTo>
                  <a:pt x="471613" y="0"/>
                </a:lnTo>
                <a:lnTo>
                  <a:pt x="795548" y="136201"/>
                </a:lnTo>
                <a:lnTo>
                  <a:pt x="512846" y="365947"/>
                </a:lnTo>
                <a:lnTo>
                  <a:pt x="501641" y="266503"/>
                </a:lnTo>
                <a:cubicBezTo>
                  <a:pt x="299805" y="318472"/>
                  <a:pt x="132591" y="541449"/>
                  <a:pt x="0" y="935436"/>
                </a:cubicBezTo>
                <a:close/>
              </a:path>
            </a:pathLst>
          </a:custGeom>
          <a:gradFill rotWithShape="1">
            <a:gsLst>
              <a:gs pos="0">
                <a:srgbClr val="FFCE00"/>
              </a:gs>
              <a:gs pos="20000">
                <a:srgbClr val="FFCA00"/>
              </a:gs>
              <a:gs pos="100000">
                <a:srgbClr val="C59900"/>
              </a:gs>
            </a:gsLst>
            <a:lin ang="5400000"/>
          </a:gradFill>
          <a:ln w="9525" cap="flat" cmpd="sng">
            <a:solidFill>
              <a:srgbClr val="E7BA00"/>
            </a:solidFill>
            <a:prstDash val="solid"/>
            <a:round/>
            <a:headEnd/>
            <a:tailEnd/>
          </a:ln>
          <a:effectLst>
            <a:outerShdw blurRad="40000" dist="23000" dir="5400000" rotWithShape="0">
              <a:srgbClr val="000000">
                <a:alpha val="34999"/>
              </a:srgbClr>
            </a:outerShdw>
          </a:effectLst>
        </p:spPr>
        <p:txBody>
          <a:bodyPr/>
          <a:lstStyle/>
          <a:p>
            <a:pPr>
              <a:defRPr/>
            </a:pPr>
            <a:endParaRPr lang="en-US"/>
          </a:p>
        </p:txBody>
      </p:sp>
      <p:grpSp>
        <p:nvGrpSpPr>
          <p:cNvPr id="36" name="组合 35"/>
          <p:cNvGrpSpPr>
            <a:grpSpLocks/>
          </p:cNvGrpSpPr>
          <p:nvPr/>
        </p:nvGrpSpPr>
        <p:grpSpPr bwMode="auto">
          <a:xfrm>
            <a:off x="277813" y="2727325"/>
            <a:ext cx="2638425" cy="1292225"/>
            <a:chOff x="277288" y="2726678"/>
            <a:chExt cx="2638528" cy="1292662"/>
          </a:xfrm>
        </p:grpSpPr>
        <p:sp>
          <p:nvSpPr>
            <p:cNvPr id="32788" name="TextBox 30"/>
            <p:cNvSpPr txBox="1">
              <a:spLocks noChangeArrowheads="1"/>
            </p:cNvSpPr>
            <p:nvPr/>
          </p:nvSpPr>
          <p:spPr bwMode="auto">
            <a:xfrm>
              <a:off x="531959" y="2726678"/>
              <a:ext cx="2383857"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CN" sz="2800" b="1">
                  <a:latin typeface="Times New Roman" panose="02020603050405020304" pitchFamily="18" charset="0"/>
                  <a:cs typeface="Times New Roman" panose="02020603050405020304" pitchFamily="18" charset="0"/>
                </a:rPr>
                <a:t>Xiao </a:t>
              </a:r>
              <a:r>
                <a:rPr lang="en-US" altLang="zh-CN" sz="2800" b="1" i="1">
                  <a:latin typeface="Times New Roman" panose="02020603050405020304" pitchFamily="18" charset="0"/>
                  <a:cs typeface="Times New Roman" panose="02020603050405020304" pitchFamily="18" charset="0"/>
                </a:rPr>
                <a:t>et al</a:t>
              </a:r>
              <a:r>
                <a:rPr lang="en-US" altLang="zh-CN" sz="2800" b="1">
                  <a:latin typeface="Times New Roman" panose="02020603050405020304" pitchFamily="18" charset="0"/>
                  <a:cs typeface="Times New Roman" panose="02020603050405020304" pitchFamily="18" charset="0"/>
                </a:rPr>
                <a:t>. TGRS 1997</a:t>
              </a:r>
            </a:p>
            <a:p>
              <a:pPr>
                <a:spcBef>
                  <a:spcPct val="0"/>
                </a:spcBef>
                <a:buClrTx/>
                <a:buSzTx/>
                <a:buFontTx/>
                <a:buNone/>
              </a:pPr>
              <a:r>
                <a:rPr lang="en-US" altLang="zh-CN" sz="1400">
                  <a:latin typeface="Times New Roman" panose="02020603050405020304" pitchFamily="18" charset="0"/>
                  <a:ea typeface="Microsoft YaHei" panose="020B0503020204020204" pitchFamily="34" charset="-122"/>
                  <a:cs typeface="Times New Roman" panose="02020603050405020304" pitchFamily="18" charset="0"/>
                </a:rPr>
                <a:t>input 1,2,3,4 km Z,</a:t>
              </a:r>
            </a:p>
            <a:p>
              <a:pPr>
                <a:spcBef>
                  <a:spcPct val="0"/>
                </a:spcBef>
                <a:buClrTx/>
                <a:buSzTx/>
                <a:buFontTx/>
                <a:buNone/>
              </a:pPr>
              <a:r>
                <a:rPr lang="en-US" altLang="zh-CN" sz="1400">
                  <a:latin typeface="Times New Roman" panose="02020603050405020304" pitchFamily="18" charset="0"/>
                  <a:ea typeface="Microsoft YaHei" panose="020B0503020204020204" pitchFamily="34" charset="-122"/>
                  <a:cs typeface="Times New Roman" panose="02020603050405020304" pitchFamily="18" charset="0"/>
                </a:rPr>
                <a:t>output R</a:t>
              </a:r>
            </a:p>
            <a:p>
              <a:pPr>
                <a:spcBef>
                  <a:spcPct val="0"/>
                </a:spcBef>
                <a:buClrTx/>
                <a:buSzTx/>
                <a:buFontTx/>
                <a:buNone/>
              </a:pPr>
              <a:r>
                <a:rPr lang="en-US" altLang="zh-CN" sz="1400">
                  <a:latin typeface="Times New Roman" panose="02020603050405020304" pitchFamily="18" charset="0"/>
                  <a:ea typeface="Microsoft YaHei" panose="020B0503020204020204" pitchFamily="34" charset="-122"/>
                  <a:cs typeface="Times New Roman" panose="02020603050405020304" pitchFamily="18" charset="0"/>
                </a:rPr>
                <a:t>by NN</a:t>
              </a:r>
              <a:endParaRPr lang="zh-CN" altLang="en-US" sz="1400">
                <a:latin typeface="Times New Roman" panose="02020603050405020304" pitchFamily="18" charset="0"/>
                <a:ea typeface="Microsoft YaHei" panose="020B0503020204020204" pitchFamily="34" charset="-122"/>
                <a:cs typeface="Times New Roman" panose="02020603050405020304" pitchFamily="18" charset="0"/>
              </a:endParaRPr>
            </a:p>
            <a:p>
              <a:pPr>
                <a:spcBef>
                  <a:spcPct val="0"/>
                </a:spcBef>
                <a:buClrTx/>
                <a:buSzTx/>
                <a:buFontTx/>
                <a:buNone/>
              </a:pPr>
              <a:r>
                <a:rPr lang="en-US" altLang="zh-CN" sz="2800"/>
                <a:t> </a:t>
              </a:r>
              <a:endParaRPr lang="zh-CN" altLang="en-US" sz="2800"/>
            </a:p>
          </p:txBody>
        </p:sp>
        <p:sp>
          <p:nvSpPr>
            <p:cNvPr id="32" name="椭圆 31">
              <a:extLst>
                <a:ext uri="{FF2B5EF4-FFF2-40B4-BE49-F238E27FC236}">
                  <a16:creationId xmlns:a16="http://schemas.microsoft.com/office/drawing/2014/main" id="{5978D8D1-B217-4454-B76D-5A8C9722FCE1}"/>
                </a:ext>
              </a:extLst>
            </p:cNvPr>
            <p:cNvSpPr>
              <a:spLocks noChangeArrowheads="1"/>
            </p:cNvSpPr>
            <p:nvPr/>
          </p:nvSpPr>
          <p:spPr bwMode="auto">
            <a:xfrm>
              <a:off x="277288" y="2853721"/>
              <a:ext cx="254010" cy="254086"/>
            </a:xfrm>
            <a:prstGeom prst="ellipse">
              <a:avLst/>
            </a:prstGeom>
            <a:solidFill>
              <a:schemeClr val="accent2"/>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lvl1pPr>
                <a:defRPr sz="2800">
                  <a:solidFill>
                    <a:schemeClr val="tx1"/>
                  </a:solidFill>
                  <a:latin typeface="Tahoma" panose="020B0604030504040204" pitchFamily="34" charset="0"/>
                  <a:ea typeface="SimSun" panose="02010600030101010101" pitchFamily="2" charset="-122"/>
                </a:defRPr>
              </a:lvl1pPr>
              <a:lvl2pPr marL="742950" indent="-285750">
                <a:defRPr sz="2800">
                  <a:solidFill>
                    <a:schemeClr val="tx1"/>
                  </a:solidFill>
                  <a:latin typeface="Tahoma" panose="020B0604030504040204" pitchFamily="34" charset="0"/>
                  <a:ea typeface="SimSun" panose="02010600030101010101" pitchFamily="2" charset="-122"/>
                </a:defRPr>
              </a:lvl2pPr>
              <a:lvl3pPr marL="1143000" indent="-228600">
                <a:defRPr sz="2800">
                  <a:solidFill>
                    <a:schemeClr val="tx1"/>
                  </a:solidFill>
                  <a:latin typeface="Tahoma" panose="020B0604030504040204" pitchFamily="34" charset="0"/>
                  <a:ea typeface="SimSun" panose="02010600030101010101" pitchFamily="2" charset="-122"/>
                </a:defRPr>
              </a:lvl3pPr>
              <a:lvl4pPr marL="1600200" indent="-228600">
                <a:defRPr sz="2800">
                  <a:solidFill>
                    <a:schemeClr val="tx1"/>
                  </a:solidFill>
                  <a:latin typeface="Tahoma" panose="020B0604030504040204" pitchFamily="34" charset="0"/>
                  <a:ea typeface="SimSun" panose="02010600030101010101" pitchFamily="2" charset="-122"/>
                </a:defRPr>
              </a:lvl4pPr>
              <a:lvl5pPr marL="2057400" indent="-228600">
                <a:defRPr sz="28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9pPr>
            </a:lstStyle>
            <a:p>
              <a:endParaRPr lang="en-US" altLang="en-US"/>
            </a:p>
          </p:txBody>
        </p:sp>
      </p:grpSp>
      <p:sp>
        <p:nvSpPr>
          <p:cNvPr id="33" name="椭圆 32">
            <a:extLst>
              <a:ext uri="{FF2B5EF4-FFF2-40B4-BE49-F238E27FC236}">
                <a16:creationId xmlns:a16="http://schemas.microsoft.com/office/drawing/2014/main" id="{3B522C76-CA58-456D-B00C-FFF1DC83D496}"/>
              </a:ext>
            </a:extLst>
          </p:cNvPr>
          <p:cNvSpPr>
            <a:spLocks noChangeArrowheads="1"/>
          </p:cNvSpPr>
          <p:nvPr/>
        </p:nvSpPr>
        <p:spPr bwMode="auto">
          <a:xfrm>
            <a:off x="2590800" y="4075113"/>
            <a:ext cx="349250" cy="346075"/>
          </a:xfrm>
          <a:prstGeom prst="ellipse">
            <a:avLst/>
          </a:prstGeom>
          <a:solidFill>
            <a:srgbClr val="FEDF59"/>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lvl1pPr>
              <a:defRPr sz="2800">
                <a:solidFill>
                  <a:schemeClr val="tx1"/>
                </a:solidFill>
                <a:latin typeface="Tahoma" panose="020B0604030504040204" pitchFamily="34" charset="0"/>
                <a:ea typeface="SimSun" panose="02010600030101010101" pitchFamily="2" charset="-122"/>
              </a:defRPr>
            </a:lvl1pPr>
            <a:lvl2pPr marL="742950" indent="-285750">
              <a:defRPr sz="2800">
                <a:solidFill>
                  <a:schemeClr val="tx1"/>
                </a:solidFill>
                <a:latin typeface="Tahoma" panose="020B0604030504040204" pitchFamily="34" charset="0"/>
                <a:ea typeface="SimSun" panose="02010600030101010101" pitchFamily="2" charset="-122"/>
              </a:defRPr>
            </a:lvl2pPr>
            <a:lvl3pPr marL="1143000" indent="-228600">
              <a:defRPr sz="2800">
                <a:solidFill>
                  <a:schemeClr val="tx1"/>
                </a:solidFill>
                <a:latin typeface="Tahoma" panose="020B0604030504040204" pitchFamily="34" charset="0"/>
                <a:ea typeface="SimSun" panose="02010600030101010101" pitchFamily="2" charset="-122"/>
              </a:defRPr>
            </a:lvl3pPr>
            <a:lvl4pPr marL="1600200" indent="-228600">
              <a:defRPr sz="2800">
                <a:solidFill>
                  <a:schemeClr val="tx1"/>
                </a:solidFill>
                <a:latin typeface="Tahoma" panose="020B0604030504040204" pitchFamily="34" charset="0"/>
                <a:ea typeface="SimSun" panose="02010600030101010101" pitchFamily="2" charset="-122"/>
              </a:defRPr>
            </a:lvl4pPr>
            <a:lvl5pPr marL="2057400" indent="-228600">
              <a:defRPr sz="28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9pPr>
          </a:lstStyle>
          <a:p>
            <a:endParaRPr lang="en-US" altLang="en-US"/>
          </a:p>
        </p:txBody>
      </p:sp>
      <p:sp>
        <p:nvSpPr>
          <p:cNvPr id="34" name="椭圆 33">
            <a:extLst>
              <a:ext uri="{FF2B5EF4-FFF2-40B4-BE49-F238E27FC236}">
                <a16:creationId xmlns:a16="http://schemas.microsoft.com/office/drawing/2014/main" id="{81427B54-FACF-425E-9B33-A68DFACC7B53}"/>
              </a:ext>
            </a:extLst>
          </p:cNvPr>
          <p:cNvSpPr>
            <a:spLocks noChangeArrowheads="1"/>
          </p:cNvSpPr>
          <p:nvPr/>
        </p:nvSpPr>
        <p:spPr bwMode="auto">
          <a:xfrm>
            <a:off x="4102100" y="3333750"/>
            <a:ext cx="431800" cy="457200"/>
          </a:xfrm>
          <a:prstGeom prst="ellipse">
            <a:avLst/>
          </a:prstGeom>
          <a:solidFill>
            <a:srgbClr val="FEDF59"/>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lvl1pPr>
              <a:defRPr sz="2800">
                <a:solidFill>
                  <a:schemeClr val="tx1"/>
                </a:solidFill>
                <a:latin typeface="Tahoma" panose="020B0604030504040204" pitchFamily="34" charset="0"/>
                <a:ea typeface="SimSun" panose="02010600030101010101" pitchFamily="2" charset="-122"/>
              </a:defRPr>
            </a:lvl1pPr>
            <a:lvl2pPr marL="742950" indent="-285750">
              <a:defRPr sz="2800">
                <a:solidFill>
                  <a:schemeClr val="tx1"/>
                </a:solidFill>
                <a:latin typeface="Tahoma" panose="020B0604030504040204" pitchFamily="34" charset="0"/>
                <a:ea typeface="SimSun" panose="02010600030101010101" pitchFamily="2" charset="-122"/>
              </a:defRPr>
            </a:lvl2pPr>
            <a:lvl3pPr marL="1143000" indent="-228600">
              <a:defRPr sz="2800">
                <a:solidFill>
                  <a:schemeClr val="tx1"/>
                </a:solidFill>
                <a:latin typeface="Tahoma" panose="020B0604030504040204" pitchFamily="34" charset="0"/>
                <a:ea typeface="SimSun" panose="02010600030101010101" pitchFamily="2" charset="-122"/>
              </a:defRPr>
            </a:lvl3pPr>
            <a:lvl4pPr marL="1600200" indent="-228600">
              <a:defRPr sz="2800">
                <a:solidFill>
                  <a:schemeClr val="tx1"/>
                </a:solidFill>
                <a:latin typeface="Tahoma" panose="020B0604030504040204" pitchFamily="34" charset="0"/>
                <a:ea typeface="SimSun" panose="02010600030101010101" pitchFamily="2" charset="-122"/>
              </a:defRPr>
            </a:lvl4pPr>
            <a:lvl5pPr marL="2057400" indent="-228600">
              <a:defRPr sz="28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9pPr>
          </a:lstStyle>
          <a:p>
            <a:endParaRPr lang="en-US" altLang="en-US"/>
          </a:p>
        </p:txBody>
      </p:sp>
      <p:sp>
        <p:nvSpPr>
          <p:cNvPr id="35" name="形状 34">
            <a:extLst>
              <a:ext uri="{FF2B5EF4-FFF2-40B4-BE49-F238E27FC236}">
                <a16:creationId xmlns:a16="http://schemas.microsoft.com/office/drawing/2014/main" id="{2E48E1EB-D0DB-4A6C-A8B2-2B6AB42C8700}"/>
              </a:ext>
            </a:extLst>
          </p:cNvPr>
          <p:cNvSpPr>
            <a:spLocks/>
          </p:cNvSpPr>
          <p:nvPr/>
        </p:nvSpPr>
        <p:spPr bwMode="auto">
          <a:xfrm rot="12621219" flipH="1">
            <a:off x="2273300" y="4875213"/>
            <a:ext cx="1968500" cy="1230312"/>
          </a:xfrm>
          <a:custGeom>
            <a:avLst/>
            <a:gdLst>
              <a:gd name="T0" fmla="*/ 0 w 1969250"/>
              <a:gd name="T1" fmla="*/ 1228995 h 1228995"/>
              <a:gd name="T2" fmla="*/ 1486132 w 1969250"/>
              <a:gd name="T3" fmla="*/ 153624 h 1228995"/>
              <a:gd name="T4" fmla="*/ 1468823 w 1969250"/>
              <a:gd name="T5" fmla="*/ 0 h 1228995"/>
              <a:gd name="T6" fmla="*/ 1969250 w 1969250"/>
              <a:gd name="T7" fmla="*/ 201918 h 1228995"/>
              <a:gd name="T8" fmla="*/ 1528172 w 1969250"/>
              <a:gd name="T9" fmla="*/ 526735 h 1228995"/>
              <a:gd name="T10" fmla="*/ 1510862 w 1969250"/>
              <a:gd name="T11" fmla="*/ 373111 h 1228995"/>
              <a:gd name="T12" fmla="*/ 0 w 1969250"/>
              <a:gd name="T13" fmla="*/ 1228995 h 12289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69250" h="1228995">
                <a:moveTo>
                  <a:pt x="0" y="1228995"/>
                </a:moveTo>
                <a:cubicBezTo>
                  <a:pt x="218805" y="682775"/>
                  <a:pt x="714183" y="324318"/>
                  <a:pt x="1486132" y="153624"/>
                </a:cubicBezTo>
                <a:lnTo>
                  <a:pt x="1468823" y="0"/>
                </a:lnTo>
                <a:lnTo>
                  <a:pt x="1969250" y="201918"/>
                </a:lnTo>
                <a:lnTo>
                  <a:pt x="1528172" y="526735"/>
                </a:lnTo>
                <a:lnTo>
                  <a:pt x="1510862" y="373111"/>
                </a:lnTo>
                <a:cubicBezTo>
                  <a:pt x="831829" y="441388"/>
                  <a:pt x="328209" y="726683"/>
                  <a:pt x="0" y="1228995"/>
                </a:cubicBezTo>
                <a:close/>
              </a:path>
            </a:pathLst>
          </a:custGeom>
          <a:gradFill rotWithShape="1">
            <a:gsLst>
              <a:gs pos="0">
                <a:srgbClr val="FFCE00"/>
              </a:gs>
              <a:gs pos="20000">
                <a:srgbClr val="FFCA00"/>
              </a:gs>
              <a:gs pos="100000">
                <a:srgbClr val="C59900"/>
              </a:gs>
            </a:gsLst>
            <a:lin ang="5400000"/>
          </a:gradFill>
          <a:ln w="9525" cap="flat" cmpd="sng">
            <a:solidFill>
              <a:srgbClr val="E7BA00"/>
            </a:solidFill>
            <a:prstDash val="solid"/>
            <a:round/>
            <a:headEnd/>
            <a:tailEnd/>
          </a:ln>
          <a:effectLst>
            <a:outerShdw blurRad="40000" dist="23000" dir="5400000" rotWithShape="0">
              <a:srgbClr val="000000">
                <a:alpha val="34999"/>
              </a:srgbClr>
            </a:outerShdw>
          </a:effectLst>
        </p:spPr>
        <p:txBody>
          <a:bodyPr/>
          <a:lstStyle/>
          <a:p>
            <a:pPr>
              <a:defRPr/>
            </a:pPr>
            <a:endParaRPr lang="en-US"/>
          </a:p>
        </p:txBody>
      </p:sp>
      <p:grpSp>
        <p:nvGrpSpPr>
          <p:cNvPr id="37" name="组合 36"/>
          <p:cNvGrpSpPr>
            <a:grpSpLocks/>
          </p:cNvGrpSpPr>
          <p:nvPr/>
        </p:nvGrpSpPr>
        <p:grpSpPr bwMode="auto">
          <a:xfrm>
            <a:off x="4006850" y="5964238"/>
            <a:ext cx="3589338" cy="585787"/>
            <a:chOff x="277288" y="2726678"/>
            <a:chExt cx="3589163" cy="584775"/>
          </a:xfrm>
        </p:grpSpPr>
        <p:sp>
          <p:nvSpPr>
            <p:cNvPr id="32786" name="TextBox 37"/>
            <p:cNvSpPr txBox="1">
              <a:spLocks noChangeArrowheads="1"/>
            </p:cNvSpPr>
            <p:nvPr/>
          </p:nvSpPr>
          <p:spPr bwMode="auto">
            <a:xfrm>
              <a:off x="531959" y="2726678"/>
              <a:ext cx="333449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nb-NO" altLang="zh-CN" sz="2800" b="1">
                  <a:latin typeface="Times New Roman" panose="02020603050405020304" pitchFamily="18" charset="0"/>
                  <a:cs typeface="Times New Roman" panose="02020603050405020304" pitchFamily="18" charset="0"/>
                </a:rPr>
                <a:t>Kusiak </a:t>
              </a:r>
              <a:r>
                <a:rPr lang="nb-NO" altLang="zh-CN" sz="2800" b="1" i="1">
                  <a:latin typeface="Times New Roman" panose="02020603050405020304" pitchFamily="18" charset="0"/>
                  <a:cs typeface="Times New Roman" panose="02020603050405020304" pitchFamily="18" charset="0"/>
                </a:rPr>
                <a:t>et al</a:t>
              </a:r>
              <a:r>
                <a:rPr lang="nb-NO" altLang="zh-CN" sz="2800" b="1">
                  <a:latin typeface="Times New Roman" panose="02020603050405020304" pitchFamily="18" charset="0"/>
                  <a:cs typeface="Times New Roman" panose="02020603050405020304" pitchFamily="18" charset="0"/>
                </a:rPr>
                <a:t>. TGRS 2013</a:t>
              </a:r>
            </a:p>
            <a:p>
              <a:pPr>
                <a:spcBef>
                  <a:spcPct val="0"/>
                </a:spcBef>
                <a:buClrTx/>
                <a:buSzTx/>
                <a:buFontTx/>
                <a:buNone/>
              </a:pPr>
              <a:r>
                <a:rPr lang="en-US" altLang="zh-CN" sz="1400">
                  <a:latin typeface="Times New Roman" panose="02020603050405020304" pitchFamily="18" charset="0"/>
                  <a:cs typeface="Times New Roman" panose="02020603050405020304" pitchFamily="18" charset="0"/>
                </a:rPr>
                <a:t> by C&amp;RT, SVM, KNN, NN </a:t>
              </a:r>
              <a:endParaRPr lang="zh-CN" altLang="en-US" sz="1400">
                <a:latin typeface="Times New Roman" panose="02020603050405020304" pitchFamily="18" charset="0"/>
                <a:cs typeface="Times New Roman" panose="02020603050405020304" pitchFamily="18" charset="0"/>
              </a:endParaRPr>
            </a:p>
          </p:txBody>
        </p:sp>
        <p:sp>
          <p:nvSpPr>
            <p:cNvPr id="39" name="椭圆 38">
              <a:extLst>
                <a:ext uri="{FF2B5EF4-FFF2-40B4-BE49-F238E27FC236}">
                  <a16:creationId xmlns:a16="http://schemas.microsoft.com/office/drawing/2014/main" id="{3027E1F6-8994-4AB8-BCEA-CDB41DCB5F31}"/>
                </a:ext>
              </a:extLst>
            </p:cNvPr>
            <p:cNvSpPr>
              <a:spLocks noChangeArrowheads="1"/>
            </p:cNvSpPr>
            <p:nvPr/>
          </p:nvSpPr>
          <p:spPr bwMode="auto">
            <a:xfrm>
              <a:off x="277288" y="2853459"/>
              <a:ext cx="253988" cy="255145"/>
            </a:xfrm>
            <a:prstGeom prst="ellipse">
              <a:avLst/>
            </a:prstGeom>
            <a:solidFill>
              <a:schemeClr val="accent2"/>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lvl1pPr>
                <a:defRPr sz="2800">
                  <a:solidFill>
                    <a:schemeClr val="tx1"/>
                  </a:solidFill>
                  <a:latin typeface="Tahoma" panose="020B0604030504040204" pitchFamily="34" charset="0"/>
                  <a:ea typeface="SimSun" panose="02010600030101010101" pitchFamily="2" charset="-122"/>
                </a:defRPr>
              </a:lvl1pPr>
              <a:lvl2pPr marL="742950" indent="-285750">
                <a:defRPr sz="2800">
                  <a:solidFill>
                    <a:schemeClr val="tx1"/>
                  </a:solidFill>
                  <a:latin typeface="Tahoma" panose="020B0604030504040204" pitchFamily="34" charset="0"/>
                  <a:ea typeface="SimSun" panose="02010600030101010101" pitchFamily="2" charset="-122"/>
                </a:defRPr>
              </a:lvl2pPr>
              <a:lvl3pPr marL="1143000" indent="-228600">
                <a:defRPr sz="2800">
                  <a:solidFill>
                    <a:schemeClr val="tx1"/>
                  </a:solidFill>
                  <a:latin typeface="Tahoma" panose="020B0604030504040204" pitchFamily="34" charset="0"/>
                  <a:ea typeface="SimSun" panose="02010600030101010101" pitchFamily="2" charset="-122"/>
                </a:defRPr>
              </a:lvl3pPr>
              <a:lvl4pPr marL="1600200" indent="-228600">
                <a:defRPr sz="2800">
                  <a:solidFill>
                    <a:schemeClr val="tx1"/>
                  </a:solidFill>
                  <a:latin typeface="Tahoma" panose="020B0604030504040204" pitchFamily="34" charset="0"/>
                  <a:ea typeface="SimSun" panose="02010600030101010101" pitchFamily="2" charset="-122"/>
                </a:defRPr>
              </a:lvl4pPr>
              <a:lvl5pPr marL="2057400" indent="-228600">
                <a:defRPr sz="28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9pPr>
            </a:lstStyle>
            <a:p>
              <a:endParaRPr lang="en-US" altLang="en-US"/>
            </a:p>
          </p:txBody>
        </p:sp>
      </p:grpSp>
      <p:sp>
        <p:nvSpPr>
          <p:cNvPr id="40" name="形状 39">
            <a:extLst>
              <a:ext uri="{FF2B5EF4-FFF2-40B4-BE49-F238E27FC236}">
                <a16:creationId xmlns:a16="http://schemas.microsoft.com/office/drawing/2014/main" id="{ACEB7677-7099-4CA5-B729-DF2CF6F5A6B7}"/>
              </a:ext>
            </a:extLst>
          </p:cNvPr>
          <p:cNvSpPr>
            <a:spLocks/>
          </p:cNvSpPr>
          <p:nvPr/>
        </p:nvSpPr>
        <p:spPr bwMode="auto">
          <a:xfrm rot="10612998" flipH="1">
            <a:off x="4356100" y="3741738"/>
            <a:ext cx="769938" cy="936625"/>
          </a:xfrm>
          <a:custGeom>
            <a:avLst/>
            <a:gdLst>
              <a:gd name="T0" fmla="*/ 0 w 770854"/>
              <a:gd name="T1" fmla="*/ 935943 h 935943"/>
              <a:gd name="T2" fmla="*/ 467831 w 770854"/>
              <a:gd name="T3" fmla="*/ 96357 h 935943"/>
              <a:gd name="T4" fmla="*/ 456974 w 770854"/>
              <a:gd name="T5" fmla="*/ 0 h 935943"/>
              <a:gd name="T6" fmla="*/ 770854 w 770854"/>
              <a:gd name="T7" fmla="*/ 133135 h 935943"/>
              <a:gd name="T8" fmla="*/ 497521 w 770854"/>
              <a:gd name="T9" fmla="*/ 359864 h 935943"/>
              <a:gd name="T10" fmla="*/ 486665 w 770854"/>
              <a:gd name="T11" fmla="*/ 263507 h 935943"/>
              <a:gd name="T12" fmla="*/ 0 w 770854"/>
              <a:gd name="T13" fmla="*/ 935943 h 9359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70854" h="935943">
                <a:moveTo>
                  <a:pt x="0" y="935943"/>
                </a:moveTo>
                <a:cubicBezTo>
                  <a:pt x="85651" y="519968"/>
                  <a:pt x="241594" y="240106"/>
                  <a:pt x="467831" y="96357"/>
                </a:cubicBezTo>
                <a:lnTo>
                  <a:pt x="456974" y="0"/>
                </a:lnTo>
                <a:lnTo>
                  <a:pt x="770854" y="133135"/>
                </a:lnTo>
                <a:lnTo>
                  <a:pt x="497521" y="359864"/>
                </a:lnTo>
                <a:lnTo>
                  <a:pt x="486665" y="263507"/>
                </a:lnTo>
                <a:cubicBezTo>
                  <a:pt x="290698" y="315504"/>
                  <a:pt x="128476" y="539649"/>
                  <a:pt x="0" y="935943"/>
                </a:cubicBezTo>
                <a:close/>
              </a:path>
            </a:pathLst>
          </a:custGeom>
          <a:gradFill rotWithShape="1">
            <a:gsLst>
              <a:gs pos="0">
                <a:srgbClr val="FFCE00"/>
              </a:gs>
              <a:gs pos="20000">
                <a:srgbClr val="FFCA00"/>
              </a:gs>
              <a:gs pos="100000">
                <a:srgbClr val="C59900"/>
              </a:gs>
            </a:gsLst>
            <a:lin ang="5400000"/>
          </a:gradFill>
          <a:ln w="9525" cap="flat" cmpd="sng">
            <a:solidFill>
              <a:srgbClr val="E7BA00"/>
            </a:solidFill>
            <a:prstDash val="solid"/>
            <a:round/>
            <a:headEnd/>
            <a:tailEnd/>
          </a:ln>
          <a:effectLst>
            <a:outerShdw blurRad="40000" dist="23000" dir="5400000" rotWithShape="0">
              <a:srgbClr val="000000">
                <a:alpha val="34999"/>
              </a:srgbClr>
            </a:outerShdw>
          </a:effectLst>
        </p:spPr>
        <p:txBody>
          <a:bodyPr/>
          <a:lstStyle/>
          <a:p>
            <a:pPr>
              <a:defRPr/>
            </a:pPr>
            <a:endParaRPr lang="en-US"/>
          </a:p>
        </p:txBody>
      </p:sp>
      <p:grpSp>
        <p:nvGrpSpPr>
          <p:cNvPr id="43" name="组合 42"/>
          <p:cNvGrpSpPr>
            <a:grpSpLocks/>
          </p:cNvGrpSpPr>
          <p:nvPr/>
        </p:nvGrpSpPr>
        <p:grpSpPr bwMode="auto">
          <a:xfrm>
            <a:off x="5089525" y="4518025"/>
            <a:ext cx="3681413" cy="585788"/>
            <a:chOff x="5089050" y="4518293"/>
            <a:chExt cx="3681538" cy="584775"/>
          </a:xfrm>
        </p:grpSpPr>
        <p:sp>
          <p:nvSpPr>
            <p:cNvPr id="32784" name="TextBox 40"/>
            <p:cNvSpPr txBox="1">
              <a:spLocks noChangeArrowheads="1"/>
            </p:cNvSpPr>
            <p:nvPr/>
          </p:nvSpPr>
          <p:spPr bwMode="auto">
            <a:xfrm>
              <a:off x="5436096" y="4518293"/>
              <a:ext cx="333449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nb-NO" altLang="zh-CN" sz="2800" b="1">
                  <a:latin typeface="Times New Roman" panose="02020603050405020304" pitchFamily="18" charset="0"/>
                  <a:cs typeface="Times New Roman" panose="02020603050405020304" pitchFamily="18" charset="0"/>
                </a:rPr>
                <a:t>Huang </a:t>
              </a:r>
              <a:r>
                <a:rPr lang="nb-NO" altLang="zh-CN" sz="2800" b="1" i="1">
                  <a:latin typeface="Times New Roman" panose="02020603050405020304" pitchFamily="18" charset="0"/>
                  <a:cs typeface="Times New Roman" panose="02020603050405020304" pitchFamily="18" charset="0"/>
                </a:rPr>
                <a:t>et al</a:t>
              </a:r>
              <a:r>
                <a:rPr lang="nb-NO" altLang="zh-CN" sz="2800" b="1">
                  <a:latin typeface="Times New Roman" panose="02020603050405020304" pitchFamily="18" charset="0"/>
                  <a:cs typeface="Times New Roman" panose="02020603050405020304" pitchFamily="18" charset="0"/>
                </a:rPr>
                <a:t>. IIDS 2015</a:t>
              </a:r>
            </a:p>
            <a:p>
              <a:pPr>
                <a:spcBef>
                  <a:spcPct val="0"/>
                </a:spcBef>
                <a:buClrTx/>
                <a:buSzTx/>
                <a:buFontTx/>
                <a:buNone/>
              </a:pPr>
              <a:r>
                <a:rPr lang="en-US" altLang="zh-CN" sz="1400">
                  <a:latin typeface="Times New Roman" panose="02020603050405020304" pitchFamily="18" charset="0"/>
                  <a:cs typeface="Times New Roman" panose="02020603050405020304" pitchFamily="18" charset="0"/>
                </a:rPr>
                <a:t> input 1,2,3,4 km Z &amp; r</a:t>
              </a:r>
              <a:r>
                <a:rPr lang="zh-CN" altLang="zh-CN" sz="1400">
                  <a:latin typeface="Times New Roman" panose="02020603050405020304" pitchFamily="18" charset="0"/>
                  <a:cs typeface="Times New Roman" panose="02020603050405020304" pitchFamily="18" charset="0"/>
                </a:rPr>
                <a:t>adial velocity</a:t>
              </a:r>
              <a:endParaRPr lang="zh-CN" altLang="en-US" sz="1400">
                <a:latin typeface="Times New Roman" panose="02020603050405020304" pitchFamily="18" charset="0"/>
                <a:cs typeface="Times New Roman" panose="02020603050405020304" pitchFamily="18" charset="0"/>
              </a:endParaRPr>
            </a:p>
          </p:txBody>
        </p:sp>
        <p:sp>
          <p:nvSpPr>
            <p:cNvPr id="42" name="椭圆 41">
              <a:extLst>
                <a:ext uri="{FF2B5EF4-FFF2-40B4-BE49-F238E27FC236}">
                  <a16:creationId xmlns:a16="http://schemas.microsoft.com/office/drawing/2014/main" id="{941BFFA9-607B-4F00-88DF-4DF5E44B8900}"/>
                </a:ext>
              </a:extLst>
            </p:cNvPr>
            <p:cNvSpPr>
              <a:spLocks noChangeArrowheads="1"/>
            </p:cNvSpPr>
            <p:nvPr/>
          </p:nvSpPr>
          <p:spPr bwMode="auto">
            <a:xfrm>
              <a:off x="5089050" y="4683107"/>
              <a:ext cx="254009" cy="255146"/>
            </a:xfrm>
            <a:prstGeom prst="ellipse">
              <a:avLst/>
            </a:prstGeom>
            <a:solidFill>
              <a:schemeClr val="accent2"/>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lvl1pPr>
                <a:defRPr sz="2800">
                  <a:solidFill>
                    <a:schemeClr val="tx1"/>
                  </a:solidFill>
                  <a:latin typeface="Tahoma" panose="020B0604030504040204" pitchFamily="34" charset="0"/>
                  <a:ea typeface="SimSun" panose="02010600030101010101" pitchFamily="2" charset="-122"/>
                </a:defRPr>
              </a:lvl1pPr>
              <a:lvl2pPr marL="742950" indent="-285750">
                <a:defRPr sz="2800">
                  <a:solidFill>
                    <a:schemeClr val="tx1"/>
                  </a:solidFill>
                  <a:latin typeface="Tahoma" panose="020B0604030504040204" pitchFamily="34" charset="0"/>
                  <a:ea typeface="SimSun" panose="02010600030101010101" pitchFamily="2" charset="-122"/>
                </a:defRPr>
              </a:lvl2pPr>
              <a:lvl3pPr marL="1143000" indent="-228600">
                <a:defRPr sz="2800">
                  <a:solidFill>
                    <a:schemeClr val="tx1"/>
                  </a:solidFill>
                  <a:latin typeface="Tahoma" panose="020B0604030504040204" pitchFamily="34" charset="0"/>
                  <a:ea typeface="SimSun" panose="02010600030101010101" pitchFamily="2" charset="-122"/>
                </a:defRPr>
              </a:lvl3pPr>
              <a:lvl4pPr marL="1600200" indent="-228600">
                <a:defRPr sz="2800">
                  <a:solidFill>
                    <a:schemeClr val="tx1"/>
                  </a:solidFill>
                  <a:latin typeface="Tahoma" panose="020B0604030504040204" pitchFamily="34" charset="0"/>
                  <a:ea typeface="SimSun" panose="02010600030101010101" pitchFamily="2" charset="-122"/>
                </a:defRPr>
              </a:lvl4pPr>
              <a:lvl5pPr marL="2057400" indent="-228600">
                <a:defRPr sz="28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9pPr>
            </a:lstStyle>
            <a:p>
              <a:endParaRPr lang="en-US" altLang="en-US"/>
            </a:p>
          </p:txBody>
        </p:sp>
      </p:grpSp>
      <p:sp>
        <p:nvSpPr>
          <p:cNvPr id="46" name="矩形 45">
            <a:extLst>
              <a:ext uri="{FF2B5EF4-FFF2-40B4-BE49-F238E27FC236}">
                <a16:creationId xmlns:a16="http://schemas.microsoft.com/office/drawing/2014/main" id="{09CCA5FF-662F-4CAE-8C56-ACE577767289}"/>
              </a:ext>
            </a:extLst>
          </p:cNvPr>
          <p:cNvSpPr/>
          <p:nvPr/>
        </p:nvSpPr>
        <p:spPr bwMode="auto">
          <a:xfrm>
            <a:off x="0" y="3359150"/>
            <a:ext cx="9144000" cy="1031875"/>
          </a:xfrm>
          <a:prstGeom prst="rect">
            <a:avLst/>
          </a:prstGeom>
          <a:solidFill>
            <a:srgbClr val="FFFF00">
              <a:alpha val="90000"/>
            </a:srgbClr>
          </a:solidFill>
          <a:ln w="28575" cap="flat" cmpd="sng" algn="ctr">
            <a:solidFill>
              <a:schemeClr val="tx1"/>
            </a:solidFill>
            <a:prstDash val="solid"/>
            <a:round/>
            <a:headEnd type="none" w="med" len="med"/>
            <a:tailEnd type="none" w="med" len="med"/>
          </a:ln>
          <a:effectLst/>
        </p:spPr>
        <p:txBody>
          <a:bodyPr anchor="ctr"/>
          <a:lstStyle/>
          <a:p>
            <a:pPr algn="ctr">
              <a:defRPr/>
            </a:pPr>
            <a:r>
              <a:rPr lang="en-US" altLang="zh-CN" b="1" dirty="0">
                <a:solidFill>
                  <a:srgbClr val="FF0000"/>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Drawback</a:t>
            </a:r>
            <a:r>
              <a:rPr lang="en-US" altLang="zh-CN" b="1" dirty="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b="1" kern="0" dirty="0">
                <a:latin typeface="Times New Roman" panose="02020603050405020304" pitchFamily="18" charset="0"/>
                <a:ea typeface="宋体" charset="-122"/>
                <a:cs typeface="Times New Roman" panose="02020603050405020304" pitchFamily="18" charset="0"/>
              </a:rPr>
              <a:t>Existing ML methods directly treat this problem as regression in statistics.</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par>
                                <p:cTn id="12" presetID="22" presetClass="entr" presetSubtype="4" fill="hold" nodeType="withEffect">
                                  <p:stCondLst>
                                    <p:cond delay="500"/>
                                  </p:stCondLst>
                                  <p:childTnLst>
                                    <p:set>
                                      <p:cBhvr>
                                        <p:cTn id="13" dur="1" fill="hold">
                                          <p:stCondLst>
                                            <p:cond delay="0"/>
                                          </p:stCondLst>
                                        </p:cTn>
                                        <p:tgtEl>
                                          <p:spTgt spid="30"/>
                                        </p:tgtEl>
                                        <p:attrNameLst>
                                          <p:attrName>style.visibility</p:attrName>
                                        </p:attrNameLst>
                                      </p:cBhvr>
                                      <p:to>
                                        <p:strVal val="visible"/>
                                      </p:to>
                                    </p:set>
                                    <p:animEffect transition="in" filter="wipe(down)">
                                      <p:cBhvr>
                                        <p:cTn id="14" dur="500"/>
                                        <p:tgtEl>
                                          <p:spTgt spid="30"/>
                                        </p:tgtEl>
                                      </p:cBhvr>
                                    </p:animEffect>
                                  </p:childTnLst>
                                </p:cTn>
                              </p:par>
                              <p:par>
                                <p:cTn id="15" presetID="10" presetClass="entr" presetSubtype="0" fill="hold" nodeType="withEffect">
                                  <p:stCondLst>
                                    <p:cond delay="75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par>
                                <p:cTn id="18" presetID="10" presetClass="entr" presetSubtype="0" fill="hold" nodeType="withEffect">
                                  <p:stCondLst>
                                    <p:cond delay="100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500"/>
                                        <p:tgtEl>
                                          <p:spTgt spid="33"/>
                                        </p:tgtEl>
                                      </p:cBhvr>
                                    </p:animEffect>
                                  </p:childTnLst>
                                </p:cTn>
                              </p:par>
                              <p:par>
                                <p:cTn id="21" presetID="22" presetClass="entr" presetSubtype="1" fill="hold" nodeType="withEffect">
                                  <p:stCondLst>
                                    <p:cond delay="1250"/>
                                  </p:stCondLst>
                                  <p:childTnLst>
                                    <p:set>
                                      <p:cBhvr>
                                        <p:cTn id="22" dur="1" fill="hold">
                                          <p:stCondLst>
                                            <p:cond delay="0"/>
                                          </p:stCondLst>
                                        </p:cTn>
                                        <p:tgtEl>
                                          <p:spTgt spid="35"/>
                                        </p:tgtEl>
                                        <p:attrNameLst>
                                          <p:attrName>style.visibility</p:attrName>
                                        </p:attrNameLst>
                                      </p:cBhvr>
                                      <p:to>
                                        <p:strVal val="visible"/>
                                      </p:to>
                                    </p:set>
                                    <p:animEffect transition="in" filter="wipe(up)">
                                      <p:cBhvr>
                                        <p:cTn id="23" dur="500"/>
                                        <p:tgtEl>
                                          <p:spTgt spid="35"/>
                                        </p:tgtEl>
                                      </p:cBhvr>
                                    </p:animEffect>
                                  </p:childTnLst>
                                </p:cTn>
                              </p:par>
                              <p:par>
                                <p:cTn id="24" presetID="10" presetClass="entr" presetSubtype="0" fill="hold" nodeType="withEffect">
                                  <p:stCondLst>
                                    <p:cond delay="1500"/>
                                  </p:stCondLst>
                                  <p:childTnLst>
                                    <p:set>
                                      <p:cBhvr>
                                        <p:cTn id="25" dur="1" fill="hold">
                                          <p:stCondLst>
                                            <p:cond delay="0"/>
                                          </p:stCondLst>
                                        </p:cTn>
                                        <p:tgtEl>
                                          <p:spTgt spid="37"/>
                                        </p:tgtEl>
                                        <p:attrNameLst>
                                          <p:attrName>style.visibility</p:attrName>
                                        </p:attrNameLst>
                                      </p:cBhvr>
                                      <p:to>
                                        <p:strVal val="visible"/>
                                      </p:to>
                                    </p:set>
                                    <p:animEffect transition="in" filter="fade">
                                      <p:cBhvr>
                                        <p:cTn id="26" dur="500"/>
                                        <p:tgtEl>
                                          <p:spTgt spid="37"/>
                                        </p:tgtEl>
                                      </p:cBhvr>
                                    </p:animEffect>
                                  </p:childTnLst>
                                </p:cTn>
                              </p:par>
                              <p:par>
                                <p:cTn id="27" presetID="10" presetClass="entr" presetSubtype="0" fill="hold" nodeType="withEffect">
                                  <p:stCondLst>
                                    <p:cond delay="175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par>
                                <p:cTn id="30" presetID="22" presetClass="entr" presetSubtype="1" fill="hold" nodeType="withEffect">
                                  <p:stCondLst>
                                    <p:cond delay="2000"/>
                                  </p:stCondLst>
                                  <p:childTnLst>
                                    <p:set>
                                      <p:cBhvr>
                                        <p:cTn id="31" dur="1" fill="hold">
                                          <p:stCondLst>
                                            <p:cond delay="0"/>
                                          </p:stCondLst>
                                        </p:cTn>
                                        <p:tgtEl>
                                          <p:spTgt spid="40"/>
                                        </p:tgtEl>
                                        <p:attrNameLst>
                                          <p:attrName>style.visibility</p:attrName>
                                        </p:attrNameLst>
                                      </p:cBhvr>
                                      <p:to>
                                        <p:strVal val="visible"/>
                                      </p:to>
                                    </p:set>
                                    <p:animEffect transition="in" filter="wipe(up)">
                                      <p:cBhvr>
                                        <p:cTn id="32" dur="500"/>
                                        <p:tgtEl>
                                          <p:spTgt spid="40"/>
                                        </p:tgtEl>
                                      </p:cBhvr>
                                    </p:animEffect>
                                  </p:childTnLst>
                                </p:cTn>
                              </p:par>
                              <p:par>
                                <p:cTn id="33" presetID="10" presetClass="entr" presetSubtype="0" fill="hold" nodeType="withEffect">
                                  <p:stCondLst>
                                    <p:cond delay="2250"/>
                                  </p:stCondLst>
                                  <p:childTnLst>
                                    <p:set>
                                      <p:cBhvr>
                                        <p:cTn id="34" dur="1" fill="hold">
                                          <p:stCondLst>
                                            <p:cond delay="0"/>
                                          </p:stCondLst>
                                        </p:cTn>
                                        <p:tgtEl>
                                          <p:spTgt spid="43"/>
                                        </p:tgtEl>
                                        <p:attrNameLst>
                                          <p:attrName>style.visibility</p:attrName>
                                        </p:attrNameLst>
                                      </p:cBhvr>
                                      <p:to>
                                        <p:strVal val="visible"/>
                                      </p:to>
                                    </p:set>
                                    <p:animEffect transition="in" filter="fade">
                                      <p:cBhvr>
                                        <p:cTn id="35" dur="500"/>
                                        <p:tgtEl>
                                          <p:spTgt spid="43"/>
                                        </p:tgtEl>
                                      </p:cBhvr>
                                    </p:animEffect>
                                  </p:childTnLst>
                                </p:cTn>
                              </p:par>
                              <p:par>
                                <p:cTn id="36" presetID="22" presetClass="entr" presetSubtype="4" fill="hold" nodeType="withEffect">
                                  <p:stCondLst>
                                    <p:cond delay="2500"/>
                                  </p:stCondLst>
                                  <p:childTnLst>
                                    <p:set>
                                      <p:cBhvr>
                                        <p:cTn id="37" dur="1" fill="hold">
                                          <p:stCondLst>
                                            <p:cond delay="0"/>
                                          </p:stCondLst>
                                        </p:cTn>
                                        <p:tgtEl>
                                          <p:spTgt spid="27"/>
                                        </p:tgtEl>
                                        <p:attrNameLst>
                                          <p:attrName>style.visibility</p:attrName>
                                        </p:attrNameLst>
                                      </p:cBhvr>
                                      <p:to>
                                        <p:strVal val="visible"/>
                                      </p:to>
                                    </p:set>
                                    <p:animEffect transition="in" filter="wipe(down)">
                                      <p:cBhvr>
                                        <p:cTn id="38" dur="1000"/>
                                        <p:tgtEl>
                                          <p:spTgt spid="27"/>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fade">
                                      <p:cBhvr>
                                        <p:cTn id="43"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1947863"/>
            <a:ext cx="7439025" cy="3409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819" name="标题 1"/>
          <p:cNvSpPr>
            <a:spLocks noGrp="1" noChangeArrowheads="1"/>
          </p:cNvSpPr>
          <p:nvPr>
            <p:ph type="title"/>
          </p:nvPr>
        </p:nvSpPr>
        <p:spPr>
          <a:xfrm>
            <a:off x="0" y="709613"/>
            <a:ext cx="9144000" cy="584200"/>
          </a:xfrm>
          <a:solidFill>
            <a:schemeClr val="accent2">
              <a:alpha val="94116"/>
            </a:schemeClr>
          </a:solidFill>
        </p:spPr>
        <p:txBody>
          <a:bodyPr/>
          <a:lstStyle/>
          <a:p>
            <a:pPr algn="ctr"/>
            <a:r>
              <a:rPr lang="en-US" altLang="zh-CN" sz="3600" smtClean="0">
                <a:solidFill>
                  <a:schemeClr val="bg1"/>
                </a:solidFill>
                <a:latin typeface="Times New Roman" panose="02020603050405020304" pitchFamily="18" charset="0"/>
                <a:ea typeface="SimSun" panose="02010600030101010101" pitchFamily="2" charset="-122"/>
                <a:cs typeface="Times New Roman" panose="02020603050405020304" pitchFamily="18" charset="0"/>
              </a:rPr>
              <a:t>RANLIST model</a:t>
            </a:r>
          </a:p>
        </p:txBody>
      </p:sp>
      <p:sp>
        <p:nvSpPr>
          <p:cNvPr id="11" name="形状 10">
            <a:extLst>
              <a:ext uri="{FF2B5EF4-FFF2-40B4-BE49-F238E27FC236}">
                <a16:creationId xmlns:a16="http://schemas.microsoft.com/office/drawing/2014/main" id="{EFE21E0D-FD05-4A7C-879D-E322BBBE3F51}"/>
              </a:ext>
            </a:extLst>
          </p:cNvPr>
          <p:cNvSpPr>
            <a:spLocks/>
          </p:cNvSpPr>
          <p:nvPr/>
        </p:nvSpPr>
        <p:spPr bwMode="auto">
          <a:xfrm rot="-8523154">
            <a:off x="1725613" y="2146300"/>
            <a:ext cx="3103562" cy="1409700"/>
          </a:xfrm>
          <a:custGeom>
            <a:avLst/>
            <a:gdLst>
              <a:gd name="T0" fmla="*/ 0 w 3104881"/>
              <a:gd name="T1" fmla="*/ 1409667 h 1409667"/>
              <a:gd name="T2" fmla="*/ 2550741 w 3104881"/>
              <a:gd name="T3" fmla="*/ 176208 h 1409667"/>
              <a:gd name="T4" fmla="*/ 2530887 w 3104881"/>
              <a:gd name="T5" fmla="*/ 0 h 1409667"/>
              <a:gd name="T6" fmla="*/ 3104881 w 3104881"/>
              <a:gd name="T7" fmla="*/ 231601 h 1409667"/>
              <a:gd name="T8" fmla="*/ 2598961 w 3104881"/>
              <a:gd name="T9" fmla="*/ 604169 h 1409667"/>
              <a:gd name="T10" fmla="*/ 2579107 w 3104881"/>
              <a:gd name="T11" fmla="*/ 427961 h 1409667"/>
              <a:gd name="T12" fmla="*/ 0 w 3104881"/>
              <a:gd name="T13" fmla="*/ 1409667 h 14096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04881" h="1409667">
                <a:moveTo>
                  <a:pt x="0" y="1409667"/>
                </a:moveTo>
                <a:cubicBezTo>
                  <a:pt x="344987" y="783148"/>
                  <a:pt x="1195234" y="371995"/>
                  <a:pt x="2550741" y="176208"/>
                </a:cubicBezTo>
                <a:lnTo>
                  <a:pt x="2530887" y="0"/>
                </a:lnTo>
                <a:lnTo>
                  <a:pt x="3104881" y="231601"/>
                </a:lnTo>
                <a:lnTo>
                  <a:pt x="2598961" y="604169"/>
                </a:lnTo>
                <a:lnTo>
                  <a:pt x="2579107" y="427961"/>
                </a:lnTo>
                <a:cubicBezTo>
                  <a:pt x="1377182" y="506276"/>
                  <a:pt x="517480" y="833511"/>
                  <a:pt x="0" y="1409667"/>
                </a:cubicBezTo>
                <a:close/>
              </a:path>
            </a:pathLst>
          </a:custGeom>
          <a:solidFill>
            <a:schemeClr val="accent2"/>
          </a:solidFill>
          <a:ln w="9525" cap="flat" cmpd="sng">
            <a:solidFill>
              <a:srgbClr val="A4EBCD"/>
            </a:solidFill>
            <a:prstDash val="solid"/>
            <a:round/>
            <a:headEnd/>
            <a:tailEnd/>
          </a:ln>
          <a:effectLst>
            <a:outerShdw blurRad="40000" dist="23000" dir="5400000" rotWithShape="0">
              <a:srgbClr val="000000">
                <a:alpha val="34999"/>
              </a:srgbClr>
            </a:outerShdw>
          </a:effectLst>
        </p:spPr>
        <p:txBody>
          <a:bodyPr/>
          <a:lstStyle/>
          <a:p>
            <a:pPr>
              <a:defRPr/>
            </a:pPr>
            <a:endParaRPr lang="en-US"/>
          </a:p>
        </p:txBody>
      </p:sp>
      <p:sp>
        <p:nvSpPr>
          <p:cNvPr id="12" name="形状 11">
            <a:extLst>
              <a:ext uri="{FF2B5EF4-FFF2-40B4-BE49-F238E27FC236}">
                <a16:creationId xmlns:a16="http://schemas.microsoft.com/office/drawing/2014/main" id="{9935D898-A538-4385-AFC8-B7B28C672A4D}"/>
              </a:ext>
            </a:extLst>
          </p:cNvPr>
          <p:cNvSpPr>
            <a:spLocks/>
          </p:cNvSpPr>
          <p:nvPr/>
        </p:nvSpPr>
        <p:spPr bwMode="auto">
          <a:xfrm rot="8832565" flipV="1">
            <a:off x="1687513" y="3981450"/>
            <a:ext cx="3105150" cy="1436688"/>
          </a:xfrm>
          <a:custGeom>
            <a:avLst/>
            <a:gdLst>
              <a:gd name="T0" fmla="*/ 0 w 3104881"/>
              <a:gd name="T1" fmla="*/ 1437542 h 1437542"/>
              <a:gd name="T2" fmla="*/ 2539783 w 3104881"/>
              <a:gd name="T3" fmla="*/ 179693 h 1437542"/>
              <a:gd name="T4" fmla="*/ 2519537 w 3104881"/>
              <a:gd name="T5" fmla="*/ 0 h 1437542"/>
              <a:gd name="T6" fmla="*/ 3104881 w 3104881"/>
              <a:gd name="T7" fmla="*/ 236181 h 1437542"/>
              <a:gd name="T8" fmla="*/ 2588956 w 3104881"/>
              <a:gd name="T9" fmla="*/ 616116 h 1437542"/>
              <a:gd name="T10" fmla="*/ 2568710 w 3104881"/>
              <a:gd name="T11" fmla="*/ 436423 h 1437542"/>
              <a:gd name="T12" fmla="*/ 0 w 3104881"/>
              <a:gd name="T13" fmla="*/ 1437542 h 14375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04881" h="1437542">
                <a:moveTo>
                  <a:pt x="0" y="1437542"/>
                </a:moveTo>
                <a:cubicBezTo>
                  <a:pt x="344987" y="798635"/>
                  <a:pt x="1191581" y="379352"/>
                  <a:pt x="2539783" y="179693"/>
                </a:cubicBezTo>
                <a:lnTo>
                  <a:pt x="2519537" y="0"/>
                </a:lnTo>
                <a:lnTo>
                  <a:pt x="3104881" y="236181"/>
                </a:lnTo>
                <a:lnTo>
                  <a:pt x="2588956" y="616116"/>
                </a:lnTo>
                <a:lnTo>
                  <a:pt x="2568710" y="436423"/>
                </a:lnTo>
                <a:cubicBezTo>
                  <a:pt x="1373717" y="516287"/>
                  <a:pt x="517480" y="849993"/>
                  <a:pt x="0" y="1437542"/>
                </a:cubicBezTo>
                <a:close/>
              </a:path>
            </a:pathLst>
          </a:custGeom>
          <a:solidFill>
            <a:schemeClr val="accent2"/>
          </a:solidFill>
          <a:ln w="9525" cap="flat" cmpd="sng">
            <a:solidFill>
              <a:srgbClr val="A4EBCD"/>
            </a:solidFill>
            <a:prstDash val="solid"/>
            <a:round/>
            <a:headEnd/>
            <a:tailEnd/>
          </a:ln>
          <a:effectLst>
            <a:outerShdw blurRad="40000" dist="23000" dir="5400000" rotWithShape="0">
              <a:srgbClr val="000000">
                <a:alpha val="34999"/>
              </a:srgbClr>
            </a:outerShdw>
          </a:effectLst>
        </p:spPr>
        <p:txBody>
          <a:bodyPr/>
          <a:lstStyle/>
          <a:p>
            <a:pPr>
              <a:defRPr/>
            </a:pPr>
            <a:endParaRPr lang="en-US"/>
          </a:p>
        </p:txBody>
      </p:sp>
      <p:sp>
        <p:nvSpPr>
          <p:cNvPr id="13" name="AutoShape 4">
            <a:extLst>
              <a:ext uri="{FF2B5EF4-FFF2-40B4-BE49-F238E27FC236}">
                <a16:creationId xmlns:a16="http://schemas.microsoft.com/office/drawing/2014/main" id="{CB51CEFC-66AE-43A7-A2D4-6860D2FAB7B8}"/>
              </a:ext>
            </a:extLst>
          </p:cNvPr>
          <p:cNvSpPr>
            <a:spLocks noChangeArrowheads="1"/>
          </p:cNvSpPr>
          <p:nvPr/>
        </p:nvSpPr>
        <p:spPr bwMode="gray">
          <a:xfrm>
            <a:off x="630238" y="1341438"/>
            <a:ext cx="8045450" cy="617537"/>
          </a:xfrm>
          <a:prstGeom prst="roundRect">
            <a:avLst>
              <a:gd name="adj" fmla="val 10889"/>
            </a:avLst>
          </a:prstGeom>
          <a:ln>
            <a:solidFill>
              <a:schemeClr val="accent2"/>
            </a:solidFill>
          </a:ln>
        </p:spPr>
        <p:style>
          <a:lnRef idx="2">
            <a:schemeClr val="accent1"/>
          </a:lnRef>
          <a:fillRef idx="1">
            <a:schemeClr val="lt1"/>
          </a:fillRef>
          <a:effectRef idx="0">
            <a:schemeClr val="accent1"/>
          </a:effectRef>
          <a:fontRef idx="minor">
            <a:schemeClr val="dk1"/>
          </a:fontRef>
        </p:style>
        <p:txBody>
          <a:bodyPr wrap="none" tIns="72000" bIns="72000"/>
          <a:lstStyle>
            <a:lvl1pPr>
              <a:defRPr sz="2800">
                <a:solidFill>
                  <a:schemeClr val="tx1"/>
                </a:solidFill>
                <a:latin typeface="Tahoma" panose="020B0604030504040204" pitchFamily="34" charset="0"/>
                <a:ea typeface="SimSun" panose="02010600030101010101" pitchFamily="2" charset="-122"/>
              </a:defRPr>
            </a:lvl1pPr>
            <a:lvl2pPr marL="742950" indent="-285750">
              <a:defRPr sz="2800">
                <a:solidFill>
                  <a:schemeClr val="tx1"/>
                </a:solidFill>
                <a:latin typeface="Tahoma" panose="020B0604030504040204" pitchFamily="34" charset="0"/>
                <a:ea typeface="SimSun" panose="02010600030101010101" pitchFamily="2" charset="-122"/>
              </a:defRPr>
            </a:lvl2pPr>
            <a:lvl3pPr marL="1143000" indent="-228600">
              <a:defRPr sz="2800">
                <a:solidFill>
                  <a:schemeClr val="tx1"/>
                </a:solidFill>
                <a:latin typeface="Tahoma" panose="020B0604030504040204" pitchFamily="34" charset="0"/>
                <a:ea typeface="SimSun" panose="02010600030101010101" pitchFamily="2" charset="-122"/>
              </a:defRPr>
            </a:lvl3pPr>
            <a:lvl4pPr marL="1600200" indent="-228600">
              <a:defRPr sz="2800">
                <a:solidFill>
                  <a:schemeClr val="tx1"/>
                </a:solidFill>
                <a:latin typeface="Tahoma" panose="020B0604030504040204" pitchFamily="34" charset="0"/>
                <a:ea typeface="SimSun" panose="02010600030101010101" pitchFamily="2" charset="-122"/>
              </a:defRPr>
            </a:lvl4pPr>
            <a:lvl5pPr marL="2057400" indent="-228600">
              <a:defRPr sz="28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9pPr>
          </a:lstStyle>
          <a:p>
            <a:pPr>
              <a:spcBef>
                <a:spcPct val="30000"/>
              </a:spcBef>
            </a:pPr>
            <a:r>
              <a:rPr lang="en-US" altLang="zh-CN" sz="2300" b="1">
                <a:solidFill>
                  <a:srgbClr val="FF0000"/>
                </a:solidFill>
                <a:latin typeface="Times New Roman" panose="02020603050405020304" pitchFamily="18" charset="0"/>
                <a:ea typeface="黑体"/>
                <a:cs typeface="Times New Roman" panose="02020603050405020304" pitchFamily="18" charset="0"/>
              </a:rPr>
              <a:t>spatial structure  </a:t>
            </a:r>
            <a:endParaRPr lang="en-US" altLang="zh-CN" sz="2300">
              <a:solidFill>
                <a:srgbClr val="000000"/>
              </a:solidFill>
              <a:latin typeface="Times New Roman" panose="02020603050405020304" pitchFamily="18" charset="0"/>
              <a:ea typeface="黑体"/>
              <a:cs typeface="Times New Roman" panose="02020603050405020304" pitchFamily="18" charset="0"/>
            </a:endParaRPr>
          </a:p>
        </p:txBody>
      </p:sp>
      <p:graphicFrame>
        <p:nvGraphicFramePr>
          <p:cNvPr id="5" name="对象 4"/>
          <p:cNvGraphicFramePr>
            <a:graphicFrameLocks noChangeAspect="1"/>
          </p:cNvGraphicFramePr>
          <p:nvPr/>
        </p:nvGraphicFramePr>
        <p:xfrm>
          <a:off x="2874963" y="1341438"/>
          <a:ext cx="5607050" cy="647700"/>
        </p:xfrm>
        <a:graphic>
          <a:graphicData uri="http://schemas.openxmlformats.org/presentationml/2006/ole">
            <mc:AlternateContent xmlns:mc="http://schemas.openxmlformats.org/markup-compatibility/2006">
              <mc:Choice xmlns:v="urn:schemas-microsoft-com:vml" Requires="v">
                <p:oleObj spid="_x0000_s34879" name="Equation" r:id="rId5" imgW="106197400" imgH="12293600" progId="Equation.DSMT4">
                  <p:embed/>
                </p:oleObj>
              </mc:Choice>
              <mc:Fallback>
                <p:oleObj name="Equation" r:id="rId5" imgW="106197400" imgH="12293600" progId="Equation.DSMT4">
                  <p:embed/>
                  <p:pic>
                    <p:nvPicPr>
                      <p:cNvPr id="0" name="对象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74963" y="1341438"/>
                        <a:ext cx="56070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 name="AutoShape 4">
            <a:extLst>
              <a:ext uri="{FF2B5EF4-FFF2-40B4-BE49-F238E27FC236}">
                <a16:creationId xmlns:a16="http://schemas.microsoft.com/office/drawing/2014/main" id="{F74EAE3E-2B68-43CA-9D4B-55093B65C964}"/>
              </a:ext>
            </a:extLst>
          </p:cNvPr>
          <p:cNvSpPr>
            <a:spLocks noChangeArrowheads="1"/>
          </p:cNvSpPr>
          <p:nvPr/>
        </p:nvSpPr>
        <p:spPr bwMode="gray">
          <a:xfrm>
            <a:off x="750888" y="5281613"/>
            <a:ext cx="8045450" cy="617537"/>
          </a:xfrm>
          <a:prstGeom prst="roundRect">
            <a:avLst>
              <a:gd name="adj" fmla="val 10889"/>
            </a:avLst>
          </a:prstGeom>
          <a:ln>
            <a:solidFill>
              <a:schemeClr val="accent2"/>
            </a:solidFill>
          </a:ln>
        </p:spPr>
        <p:style>
          <a:lnRef idx="2">
            <a:schemeClr val="accent1"/>
          </a:lnRef>
          <a:fillRef idx="1">
            <a:schemeClr val="lt1"/>
          </a:fillRef>
          <a:effectRef idx="0">
            <a:schemeClr val="accent1"/>
          </a:effectRef>
          <a:fontRef idx="minor">
            <a:schemeClr val="dk1"/>
          </a:fontRef>
        </p:style>
        <p:txBody>
          <a:bodyPr wrap="none" tIns="72000" bIns="72000"/>
          <a:lstStyle>
            <a:lvl1pPr>
              <a:defRPr sz="2800">
                <a:solidFill>
                  <a:schemeClr val="tx1"/>
                </a:solidFill>
                <a:latin typeface="Tahoma" panose="020B0604030504040204" pitchFamily="34" charset="0"/>
                <a:ea typeface="SimSun" panose="02010600030101010101" pitchFamily="2" charset="-122"/>
              </a:defRPr>
            </a:lvl1pPr>
            <a:lvl2pPr marL="742950" indent="-285750">
              <a:defRPr sz="2800">
                <a:solidFill>
                  <a:schemeClr val="tx1"/>
                </a:solidFill>
                <a:latin typeface="Tahoma" panose="020B0604030504040204" pitchFamily="34" charset="0"/>
                <a:ea typeface="SimSun" panose="02010600030101010101" pitchFamily="2" charset="-122"/>
              </a:defRPr>
            </a:lvl2pPr>
            <a:lvl3pPr marL="1143000" indent="-228600">
              <a:defRPr sz="2800">
                <a:solidFill>
                  <a:schemeClr val="tx1"/>
                </a:solidFill>
                <a:latin typeface="Tahoma" panose="020B0604030504040204" pitchFamily="34" charset="0"/>
                <a:ea typeface="SimSun" panose="02010600030101010101" pitchFamily="2" charset="-122"/>
              </a:defRPr>
            </a:lvl3pPr>
            <a:lvl4pPr marL="1600200" indent="-228600">
              <a:defRPr sz="2800">
                <a:solidFill>
                  <a:schemeClr val="tx1"/>
                </a:solidFill>
                <a:latin typeface="Tahoma" panose="020B0604030504040204" pitchFamily="34" charset="0"/>
                <a:ea typeface="SimSun" panose="02010600030101010101" pitchFamily="2" charset="-122"/>
              </a:defRPr>
            </a:lvl4pPr>
            <a:lvl5pPr marL="2057400" indent="-228600">
              <a:defRPr sz="28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9pPr>
          </a:lstStyle>
          <a:p>
            <a:pPr>
              <a:spcBef>
                <a:spcPct val="30000"/>
              </a:spcBef>
            </a:pPr>
            <a:r>
              <a:rPr lang="en-US" altLang="zh-CN" sz="2300" b="1">
                <a:solidFill>
                  <a:srgbClr val="FF0000"/>
                </a:solidFill>
                <a:latin typeface="Times New Roman" panose="02020603050405020304" pitchFamily="18" charset="0"/>
                <a:ea typeface="黑体"/>
                <a:cs typeface="Times New Roman" panose="02020603050405020304" pitchFamily="18" charset="0"/>
              </a:rPr>
              <a:t>temporal structure  </a:t>
            </a:r>
            <a:endParaRPr lang="en-US" altLang="zh-CN" sz="2300">
              <a:solidFill>
                <a:srgbClr val="000000"/>
              </a:solidFill>
              <a:latin typeface="Times New Roman" panose="02020603050405020304" pitchFamily="18" charset="0"/>
              <a:ea typeface="黑体"/>
              <a:cs typeface="Times New Roman" panose="02020603050405020304" pitchFamily="18" charset="0"/>
            </a:endParaRPr>
          </a:p>
        </p:txBody>
      </p:sp>
      <p:graphicFrame>
        <p:nvGraphicFramePr>
          <p:cNvPr id="8" name="对象 7"/>
          <p:cNvGraphicFramePr>
            <a:graphicFrameLocks noChangeAspect="1"/>
          </p:cNvGraphicFramePr>
          <p:nvPr/>
        </p:nvGraphicFramePr>
        <p:xfrm>
          <a:off x="3276600" y="5259388"/>
          <a:ext cx="5449888" cy="647700"/>
        </p:xfrm>
        <a:graphic>
          <a:graphicData uri="http://schemas.openxmlformats.org/presentationml/2006/ole">
            <mc:AlternateContent xmlns:mc="http://schemas.openxmlformats.org/markup-compatibility/2006">
              <mc:Choice xmlns:v="urn:schemas-microsoft-com:vml" Requires="v">
                <p:oleObj spid="_x0000_s34880" name="Equation" r:id="rId7" imgW="4241800" imgH="508000" progId="Equation.DSMT4">
                  <p:embed/>
                </p:oleObj>
              </mc:Choice>
              <mc:Fallback>
                <p:oleObj name="Equation" r:id="rId7" imgW="4241800" imgH="508000" progId="Equation.DSMT4">
                  <p:embed/>
                  <p:pic>
                    <p:nvPicPr>
                      <p:cNvPr id="0" name="对象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6600" y="5259388"/>
                        <a:ext cx="544988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8" name="椭圆 17">
            <a:extLst>
              <a:ext uri="{FF2B5EF4-FFF2-40B4-BE49-F238E27FC236}">
                <a16:creationId xmlns:a16="http://schemas.microsoft.com/office/drawing/2014/main" id="{A8967F6E-08D7-4839-86EF-752EA5AEA13A}"/>
              </a:ext>
            </a:extLst>
          </p:cNvPr>
          <p:cNvSpPr>
            <a:spLocks noChangeArrowheads="1"/>
          </p:cNvSpPr>
          <p:nvPr/>
        </p:nvSpPr>
        <p:spPr bwMode="auto">
          <a:xfrm>
            <a:off x="219075" y="6308725"/>
            <a:ext cx="254000" cy="266700"/>
          </a:xfrm>
          <a:prstGeom prst="ellipse">
            <a:avLst/>
          </a:prstGeom>
          <a:solidFill>
            <a:schemeClr val="accent2"/>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lvl1pPr>
              <a:defRPr sz="2800">
                <a:solidFill>
                  <a:schemeClr val="tx1"/>
                </a:solidFill>
                <a:latin typeface="Tahoma" panose="020B0604030504040204" pitchFamily="34" charset="0"/>
                <a:ea typeface="SimSun" panose="02010600030101010101" pitchFamily="2" charset="-122"/>
              </a:defRPr>
            </a:lvl1pPr>
            <a:lvl2pPr marL="742950" indent="-285750">
              <a:defRPr sz="2800">
                <a:solidFill>
                  <a:schemeClr val="tx1"/>
                </a:solidFill>
                <a:latin typeface="Tahoma" panose="020B0604030504040204" pitchFamily="34" charset="0"/>
                <a:ea typeface="SimSun" panose="02010600030101010101" pitchFamily="2" charset="-122"/>
              </a:defRPr>
            </a:lvl2pPr>
            <a:lvl3pPr marL="1143000" indent="-228600">
              <a:defRPr sz="2800">
                <a:solidFill>
                  <a:schemeClr val="tx1"/>
                </a:solidFill>
                <a:latin typeface="Tahoma" panose="020B0604030504040204" pitchFamily="34" charset="0"/>
                <a:ea typeface="SimSun" panose="02010600030101010101" pitchFamily="2" charset="-122"/>
              </a:defRPr>
            </a:lvl3pPr>
            <a:lvl4pPr marL="1600200" indent="-228600">
              <a:defRPr sz="2800">
                <a:solidFill>
                  <a:schemeClr val="tx1"/>
                </a:solidFill>
                <a:latin typeface="Tahoma" panose="020B0604030504040204" pitchFamily="34" charset="0"/>
                <a:ea typeface="SimSun" panose="02010600030101010101" pitchFamily="2" charset="-122"/>
              </a:defRPr>
            </a:lvl4pPr>
            <a:lvl5pPr marL="2057400" indent="-228600">
              <a:defRPr sz="28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9pPr>
          </a:lstStyle>
          <a:p>
            <a:endParaRPr lang="en-US" altLang="en-US"/>
          </a:p>
        </p:txBody>
      </p:sp>
      <p:sp>
        <p:nvSpPr>
          <p:cNvPr id="15" name="矩形 14">
            <a:extLst>
              <a:ext uri="{FF2B5EF4-FFF2-40B4-BE49-F238E27FC236}">
                <a16:creationId xmlns:a16="http://schemas.microsoft.com/office/drawing/2014/main" id="{CDB186C9-1B13-4F0F-97CE-EE0E1C2D01CB}"/>
              </a:ext>
            </a:extLst>
          </p:cNvPr>
          <p:cNvSpPr>
            <a:spLocks noChangeArrowheads="1"/>
          </p:cNvSpPr>
          <p:nvPr/>
        </p:nvSpPr>
        <p:spPr bwMode="auto">
          <a:xfrm>
            <a:off x="817563" y="6056313"/>
            <a:ext cx="8235950" cy="738187"/>
          </a:xfrm>
          <a:prstGeom prst="rect">
            <a:avLst/>
          </a:prstGeom>
          <a:solidFill>
            <a:srgbClr val="FFF4C8">
              <a:alpha val="90195"/>
            </a:srgbClr>
          </a:solidFill>
          <a:ln>
            <a:noFill/>
          </a:ln>
          <a:effectLst>
            <a:outerShdw blurRad="50800" dist="38100" dir="2700000" algn="tl" rotWithShape="0">
              <a:srgbClr val="808080">
                <a:alpha val="39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tIns="91440" bIns="91440" anchor="b">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1200" b="1">
                <a:latin typeface="Times New Roman" panose="02020603050405020304" pitchFamily="18" charset="0"/>
                <a:cs typeface="Times New Roman" panose="02020603050405020304" pitchFamily="18" charset="0"/>
              </a:rPr>
              <a:t>Qiuming Kuang, Xuebing Yang, Wensheng Zhang, Guoping Zhang. Spatiotemporal Modeling and Implementation for Radar-Based Rainfall Estimation[J]. </a:t>
            </a:r>
            <a:r>
              <a:rPr lang="en-US" altLang="en-US" sz="1200" b="1">
                <a:solidFill>
                  <a:srgbClr val="FF0000"/>
                </a:solidFill>
                <a:latin typeface="Times New Roman" panose="02020603050405020304" pitchFamily="18" charset="0"/>
                <a:cs typeface="Times New Roman" panose="02020603050405020304" pitchFamily="18" charset="0"/>
              </a:rPr>
              <a:t>IEEE Geoscience and Remote Sensing Letters, </a:t>
            </a:r>
            <a:r>
              <a:rPr lang="en-US" altLang="en-US" sz="1200" b="1">
                <a:latin typeface="Times New Roman" panose="02020603050405020304" pitchFamily="18" charset="0"/>
                <a:cs typeface="Times New Roman" panose="02020603050405020304" pitchFamily="18" charset="0"/>
              </a:rPr>
              <a:t>13(11):1601-1605, 2016.  </a:t>
            </a:r>
            <a:r>
              <a:rPr lang="zh-CN" altLang="en-US" sz="1200" b="1">
                <a:latin typeface="Times New Roman" panose="02020603050405020304" pitchFamily="18" charset="0"/>
                <a:cs typeface="Times New Roman" panose="02020603050405020304" pitchFamily="18" charset="0"/>
              </a:rPr>
              <a:t>（</a:t>
            </a:r>
            <a:r>
              <a:rPr lang="en-US" altLang="zh-CN" sz="1200" b="1">
                <a:solidFill>
                  <a:srgbClr val="FF0000"/>
                </a:solidFill>
                <a:latin typeface="Times New Roman" panose="02020603050405020304" pitchFamily="18" charset="0"/>
                <a:cs typeface="Times New Roman" panose="02020603050405020304" pitchFamily="18" charset="0"/>
              </a:rPr>
              <a:t>SCI</a:t>
            </a:r>
            <a:r>
              <a:rPr lang="zh-CN" altLang="en-US" sz="1200" b="1">
                <a:solidFill>
                  <a:srgbClr val="FF0000"/>
                </a:solidFill>
                <a:latin typeface="Times New Roman" panose="02020603050405020304" pitchFamily="18" charset="0"/>
                <a:cs typeface="Times New Roman" panose="02020603050405020304" pitchFamily="18" charset="0"/>
              </a:rPr>
              <a:t>，</a:t>
            </a:r>
            <a:r>
              <a:rPr lang="en-US" altLang="zh-CN" sz="1200" b="1">
                <a:solidFill>
                  <a:srgbClr val="FF0000"/>
                </a:solidFill>
                <a:latin typeface="Times New Roman" panose="02020603050405020304" pitchFamily="18" charset="0"/>
                <a:cs typeface="Times New Roman" panose="02020603050405020304" pitchFamily="18" charset="0"/>
              </a:rPr>
              <a:t>IF: 2.228</a:t>
            </a:r>
            <a:r>
              <a:rPr lang="zh-CN" altLang="en-US" sz="1200" b="1">
                <a:latin typeface="Times New Roman" panose="02020603050405020304" pitchFamily="18" charset="0"/>
                <a:cs typeface="Times New Roman" panose="02020603050405020304" pitchFamily="18" charset="0"/>
              </a:rPr>
              <a:t>）</a:t>
            </a:r>
            <a:endParaRPr lang="en-US" altLang="en-US" sz="1200" b="1">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par>
                          <p:cTn id="8" fill="hold" nodeType="afterGroup">
                            <p:stCondLst>
                              <p:cond delay="500"/>
                            </p:stCondLst>
                            <p:childTnLst>
                              <p:par>
                                <p:cTn id="9" presetID="10" presetClass="entr" presetSubtype="0" fill="hold" grpId="0" nodeType="afterEffect">
                                  <p:stCondLst>
                                    <p:cond delay="25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par>
                                <p:cTn id="12" presetID="10" presetClass="entr" presetSubtype="0" fill="hold" nodeType="withEffect">
                                  <p:stCondLst>
                                    <p:cond delay="25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childTnLst>
                          </p:cTn>
                        </p:par>
                        <p:par>
                          <p:cTn id="20" fill="hold" nodeType="afterGroup">
                            <p:stCondLst>
                              <p:cond delay="500"/>
                            </p:stCondLst>
                            <p:childTnLst>
                              <p:par>
                                <p:cTn id="21" presetID="10" presetClass="entr" presetSubtype="0" fill="hold" grpId="0" nodeType="afterEffect">
                                  <p:stCondLst>
                                    <p:cond delay="25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nodeType="withEffect">
                                  <p:stCondLst>
                                    <p:cond delay="25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xit" presetSubtype="4" fill="hold" grpId="1" nodeType="clickEffect">
                                  <p:stCondLst>
                                    <p:cond delay="0"/>
                                  </p:stCondLst>
                                  <p:childTnLst>
                                    <p:animEffect transition="out" filter="wipe(down)">
                                      <p:cBhvr>
                                        <p:cTn id="35" dur="500"/>
                                        <p:tgtEl>
                                          <p:spTgt spid="15"/>
                                        </p:tgtEl>
                                      </p:cBhvr>
                                    </p:animEffect>
                                    <p:set>
                                      <p:cBhvr>
                                        <p:cTn id="36"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5"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D4E862D3-A39B-4C63-9037-54BFD31E82E8}"/>
              </a:ext>
            </a:extLst>
          </p:cNvPr>
          <p:cNvSpPr>
            <a:spLocks noChangeArrowheads="1"/>
          </p:cNvSpPr>
          <p:nvPr/>
        </p:nvSpPr>
        <p:spPr bwMode="auto">
          <a:xfrm>
            <a:off x="146050" y="814388"/>
            <a:ext cx="8743950" cy="5949950"/>
          </a:xfrm>
          <a:prstGeom prst="rect">
            <a:avLst/>
          </a:prstGeom>
          <a:solidFill>
            <a:schemeClr val="bg1"/>
          </a:solidFill>
          <a:ln w="12700">
            <a:solidFill>
              <a:schemeClr val="tx1"/>
            </a:solidFill>
            <a:round/>
            <a:headEnd/>
            <a:tailEnd/>
          </a:ln>
          <a:effectLst>
            <a:outerShdw blurRad="50800" dist="38100" dir="2700000" algn="tl" rotWithShape="0">
              <a:srgbClr val="808080">
                <a:alpha val="39999"/>
              </a:srgbClr>
            </a:outerShdw>
          </a:effectLst>
        </p:spPr>
        <p:txBody>
          <a:bodyPr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a:spcBef>
                <a:spcPct val="0"/>
              </a:spcBef>
              <a:buClrTx/>
              <a:buSzTx/>
              <a:buFontTx/>
              <a:buNone/>
            </a:pPr>
            <a:endParaRPr lang="en-US" altLang="en-US" sz="4200">
              <a:solidFill>
                <a:srgbClr val="333399"/>
              </a:solidFill>
              <a:ea typeface="黑体"/>
              <a:cs typeface="黑体"/>
            </a:endParaRPr>
          </a:p>
        </p:txBody>
      </p:sp>
      <p:grpSp>
        <p:nvGrpSpPr>
          <p:cNvPr id="48" name="组合 47"/>
          <p:cNvGrpSpPr>
            <a:grpSpLocks/>
          </p:cNvGrpSpPr>
          <p:nvPr/>
        </p:nvGrpSpPr>
        <p:grpSpPr bwMode="auto">
          <a:xfrm>
            <a:off x="7524750" y="1919288"/>
            <a:ext cx="1466850" cy="4640262"/>
            <a:chOff x="7489495" y="1546443"/>
            <a:chExt cx="1467819" cy="4640963"/>
          </a:xfrm>
        </p:grpSpPr>
        <p:grpSp>
          <p:nvGrpSpPr>
            <p:cNvPr id="36905" name="组合 41"/>
            <p:cNvGrpSpPr>
              <a:grpSpLocks/>
            </p:cNvGrpSpPr>
            <p:nvPr/>
          </p:nvGrpSpPr>
          <p:grpSpPr bwMode="auto">
            <a:xfrm>
              <a:off x="7489495" y="1546443"/>
              <a:ext cx="1337891" cy="4258821"/>
              <a:chOff x="7059686" y="1546443"/>
              <a:chExt cx="1337891" cy="4258821"/>
            </a:xfrm>
          </p:grpSpPr>
          <p:sp>
            <p:nvSpPr>
              <p:cNvPr id="36907" name="圆角矩形 36"/>
              <p:cNvSpPr>
                <a:spLocks noChangeArrowheads="1"/>
              </p:cNvSpPr>
              <p:nvPr/>
            </p:nvSpPr>
            <p:spPr bwMode="auto">
              <a:xfrm>
                <a:off x="7068839" y="1546443"/>
                <a:ext cx="1328738" cy="4258821"/>
              </a:xfrm>
              <a:prstGeom prst="roundRect">
                <a:avLst>
                  <a:gd name="adj" fmla="val 6528"/>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a:spcBef>
                    <a:spcPct val="0"/>
                  </a:spcBef>
                  <a:buClrTx/>
                  <a:buSzTx/>
                  <a:buFontTx/>
                  <a:buNone/>
                </a:pPr>
                <a:endParaRPr lang="en-US" altLang="en-US" sz="4200">
                  <a:solidFill>
                    <a:srgbClr val="333399"/>
                  </a:solidFill>
                  <a:ea typeface="黑体"/>
                  <a:cs typeface="黑体"/>
                </a:endParaRPr>
              </a:p>
            </p:txBody>
          </p:sp>
          <p:sp>
            <p:nvSpPr>
              <p:cNvPr id="36908" name="TextBox 35"/>
              <p:cNvSpPr txBox="1">
                <a:spLocks noChangeArrowheads="1"/>
              </p:cNvSpPr>
              <p:nvPr/>
            </p:nvSpPr>
            <p:spPr bwMode="auto">
              <a:xfrm>
                <a:off x="7059686" y="3984763"/>
                <a:ext cx="13287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a:spcBef>
                    <a:spcPct val="0"/>
                  </a:spcBef>
                  <a:buClrTx/>
                  <a:buSzTx/>
                  <a:buFontTx/>
                  <a:buNone/>
                </a:pPr>
                <a:r>
                  <a:rPr lang="en-US" altLang="zh-CN" sz="1400" b="1" i="1">
                    <a:solidFill>
                      <a:srgbClr val="000000"/>
                    </a:solidFill>
                    <a:latin typeface="Times New Roman" panose="02020603050405020304" pitchFamily="18" charset="0"/>
                    <a:ea typeface="黑体"/>
                    <a:cs typeface="Times New Roman" panose="02020603050405020304" pitchFamily="18" charset="0"/>
                  </a:rPr>
                  <a:t>Rain processes</a:t>
                </a:r>
                <a:endParaRPr lang="zh-CN" altLang="en-US" sz="1400" b="1" i="1">
                  <a:solidFill>
                    <a:srgbClr val="000000"/>
                  </a:solidFill>
                  <a:latin typeface="Times New Roman" panose="02020603050405020304" pitchFamily="18" charset="0"/>
                  <a:ea typeface="黑体"/>
                  <a:cs typeface="Times New Roman" panose="02020603050405020304" pitchFamily="18" charset="0"/>
                </a:endParaRPr>
              </a:p>
            </p:txBody>
          </p:sp>
          <p:sp>
            <p:nvSpPr>
              <p:cNvPr id="36909" name="TextBox 20"/>
              <p:cNvSpPr txBox="1">
                <a:spLocks noChangeArrowheads="1"/>
              </p:cNvSpPr>
              <p:nvPr/>
            </p:nvSpPr>
            <p:spPr bwMode="auto">
              <a:xfrm>
                <a:off x="7059687" y="2482715"/>
                <a:ext cx="13287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a:spcBef>
                    <a:spcPct val="0"/>
                  </a:spcBef>
                  <a:buClrTx/>
                  <a:buSzTx/>
                  <a:buFontTx/>
                  <a:buNone/>
                </a:pPr>
                <a:r>
                  <a:rPr lang="en-US" altLang="zh-CN" sz="1400" b="1" i="1">
                    <a:solidFill>
                      <a:srgbClr val="000000"/>
                    </a:solidFill>
                    <a:latin typeface="Times New Roman" panose="02020603050405020304" pitchFamily="18" charset="0"/>
                    <a:ea typeface="黑体"/>
                    <a:cs typeface="Times New Roman" panose="02020603050405020304" pitchFamily="18" charset="0"/>
                  </a:rPr>
                  <a:t>Time-series rainfall</a:t>
                </a:r>
                <a:endParaRPr lang="zh-CN" altLang="en-US" sz="1400" b="1" i="1">
                  <a:solidFill>
                    <a:srgbClr val="000000"/>
                  </a:solidFill>
                  <a:latin typeface="Times New Roman" panose="02020603050405020304" pitchFamily="18" charset="0"/>
                  <a:ea typeface="黑体"/>
                  <a:cs typeface="Times New Roman" panose="02020603050405020304" pitchFamily="18" charset="0"/>
                </a:endParaRPr>
              </a:p>
            </p:txBody>
          </p:sp>
          <p:sp>
            <p:nvSpPr>
              <p:cNvPr id="36910" name="TextBox 23"/>
              <p:cNvSpPr txBox="1">
                <a:spLocks noChangeArrowheads="1"/>
              </p:cNvSpPr>
              <p:nvPr/>
            </p:nvSpPr>
            <p:spPr bwMode="auto">
              <a:xfrm>
                <a:off x="7240437" y="5237938"/>
                <a:ext cx="10810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a:spcBef>
                    <a:spcPct val="0"/>
                  </a:spcBef>
                  <a:buClrTx/>
                  <a:buSzTx/>
                  <a:buFontTx/>
                  <a:buNone/>
                </a:pPr>
                <a:r>
                  <a:rPr lang="en-US" altLang="zh-CN" sz="1400" b="1" i="1">
                    <a:solidFill>
                      <a:srgbClr val="000000"/>
                    </a:solidFill>
                    <a:latin typeface="Times New Roman" panose="02020603050405020304" pitchFamily="18" charset="0"/>
                    <a:ea typeface="黑体"/>
                    <a:cs typeface="Times New Roman" panose="02020603050405020304" pitchFamily="18" charset="0"/>
                  </a:rPr>
                  <a:t>LCCRF</a:t>
                </a:r>
                <a:endParaRPr lang="zh-CN" altLang="en-US" sz="1400" b="1" i="1">
                  <a:solidFill>
                    <a:srgbClr val="000000"/>
                  </a:solidFill>
                  <a:latin typeface="Times New Roman" panose="02020603050405020304" pitchFamily="18" charset="0"/>
                  <a:ea typeface="黑体"/>
                  <a:cs typeface="Times New Roman" panose="02020603050405020304" pitchFamily="18" charset="0"/>
                </a:endParaRPr>
              </a:p>
            </p:txBody>
          </p:sp>
        </p:grpSp>
        <p:sp>
          <p:nvSpPr>
            <p:cNvPr id="36906" name="TextBox 169"/>
            <p:cNvSpPr txBox="1">
              <a:spLocks noChangeArrowheads="1"/>
            </p:cNvSpPr>
            <p:nvPr/>
          </p:nvSpPr>
          <p:spPr bwMode="auto">
            <a:xfrm>
              <a:off x="7494250" y="5787296"/>
              <a:ext cx="146306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r>
                <a:rPr lang="en-US" altLang="zh-CN" sz="2000" b="1">
                  <a:solidFill>
                    <a:srgbClr val="0033CC"/>
                  </a:solidFill>
                  <a:latin typeface="黑体"/>
                  <a:ea typeface="黑体"/>
                  <a:cs typeface="黑体"/>
                </a:rPr>
                <a:t>temporal</a:t>
              </a:r>
              <a:endParaRPr lang="zh-CN" altLang="en-US" sz="2000" b="1">
                <a:solidFill>
                  <a:srgbClr val="0033CC"/>
                </a:solidFill>
                <a:latin typeface="黑体"/>
                <a:ea typeface="黑体"/>
                <a:cs typeface="黑体"/>
              </a:endParaRPr>
            </a:p>
          </p:txBody>
        </p:sp>
      </p:grpSp>
      <p:sp>
        <p:nvSpPr>
          <p:cNvPr id="36868" name="下箭头 50"/>
          <p:cNvSpPr>
            <a:spLocks noChangeArrowheads="1"/>
          </p:cNvSpPr>
          <p:nvPr/>
        </p:nvSpPr>
        <p:spPr bwMode="auto">
          <a:xfrm>
            <a:off x="2411413" y="5078413"/>
            <a:ext cx="647700" cy="73025"/>
          </a:xfrm>
          <a:prstGeom prst="downArrow">
            <a:avLst>
              <a:gd name="adj1" fmla="val 50000"/>
              <a:gd name="adj2" fmla="val 500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a:spcBef>
                <a:spcPct val="0"/>
              </a:spcBef>
              <a:buClrTx/>
              <a:buSzTx/>
              <a:buFontTx/>
              <a:buNone/>
            </a:pPr>
            <a:endParaRPr lang="en-US" altLang="en-US" sz="4200">
              <a:solidFill>
                <a:srgbClr val="333399"/>
              </a:solidFill>
              <a:ea typeface="黑体"/>
              <a:cs typeface="黑体"/>
            </a:endParaRPr>
          </a:p>
        </p:txBody>
      </p:sp>
      <p:cxnSp>
        <p:nvCxnSpPr>
          <p:cNvPr id="53" name="直接箭头连接符 52"/>
          <p:cNvCxnSpPr>
            <a:cxnSpLocks noChangeShapeType="1"/>
          </p:cNvCxnSpPr>
          <p:nvPr/>
        </p:nvCxnSpPr>
        <p:spPr bwMode="auto">
          <a:xfrm>
            <a:off x="1614488" y="4656138"/>
            <a:ext cx="2235200" cy="539750"/>
          </a:xfrm>
          <a:prstGeom prst="straightConnector1">
            <a:avLst/>
          </a:prstGeom>
          <a:noFill/>
          <a:ln w="57150">
            <a:solidFill>
              <a:srgbClr val="92D050"/>
            </a:solidFill>
            <a:round/>
            <a:headEnd/>
            <a:tailEnd type="triangle" w="med" len="med"/>
          </a:ln>
          <a:extLst>
            <a:ext uri="{909E8E84-426E-40DD-AFC4-6F175D3DCCD1}">
              <a14:hiddenFill xmlns:a14="http://schemas.microsoft.com/office/drawing/2010/main">
                <a:noFill/>
              </a14:hiddenFill>
            </a:ext>
          </a:extLst>
        </p:spPr>
      </p:cxnSp>
      <p:cxnSp>
        <p:nvCxnSpPr>
          <p:cNvPr id="54" name="直接箭头连接符 53"/>
          <p:cNvCxnSpPr>
            <a:cxnSpLocks noChangeShapeType="1"/>
          </p:cNvCxnSpPr>
          <p:nvPr/>
        </p:nvCxnSpPr>
        <p:spPr bwMode="auto">
          <a:xfrm flipH="1">
            <a:off x="5270500" y="4633913"/>
            <a:ext cx="2252663" cy="561975"/>
          </a:xfrm>
          <a:prstGeom prst="straightConnector1">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cxnSp>
      <p:sp>
        <p:nvSpPr>
          <p:cNvPr id="151" name="任意多边形 150"/>
          <p:cNvSpPr>
            <a:spLocks/>
          </p:cNvSpPr>
          <p:nvPr/>
        </p:nvSpPr>
        <p:spPr bwMode="auto">
          <a:xfrm>
            <a:off x="6875463" y="1431925"/>
            <a:ext cx="1276350" cy="481013"/>
          </a:xfrm>
          <a:custGeom>
            <a:avLst/>
            <a:gdLst>
              <a:gd name="T0" fmla="*/ 0 w 1251284"/>
              <a:gd name="T1" fmla="*/ 0 h 1347536"/>
              <a:gd name="T2" fmla="*/ 260247 w 1251284"/>
              <a:gd name="T3" fmla="*/ 93099 h 1347536"/>
              <a:gd name="T4" fmla="*/ 1301232 w 1251284"/>
              <a:gd name="T5" fmla="*/ 171498 h 1347536"/>
              <a:gd name="T6" fmla="*/ 0 60000 65536"/>
              <a:gd name="T7" fmla="*/ 0 60000 65536"/>
              <a:gd name="T8" fmla="*/ 0 60000 65536"/>
            </a:gdLst>
            <a:ahLst/>
            <a:cxnLst>
              <a:cxn ang="T6">
                <a:pos x="T0" y="T1"/>
              </a:cxn>
              <a:cxn ang="T7">
                <a:pos x="T2" y="T3"/>
              </a:cxn>
              <a:cxn ang="T8">
                <a:pos x="T4" y="T5"/>
              </a:cxn>
            </a:cxnLst>
            <a:rect l="0" t="0" r="r" b="b"/>
            <a:pathLst>
              <a:path w="1251284" h="1347536">
                <a:moveTo>
                  <a:pt x="0" y="0"/>
                </a:moveTo>
                <a:cubicBezTo>
                  <a:pt x="20855" y="253465"/>
                  <a:pt x="41710" y="506931"/>
                  <a:pt x="250257" y="731520"/>
                </a:cubicBezTo>
                <a:cubicBezTo>
                  <a:pt x="458804" y="956109"/>
                  <a:pt x="855044" y="1151822"/>
                  <a:pt x="1251284" y="1347536"/>
                </a:cubicBezTo>
              </a:path>
            </a:pathLst>
          </a:custGeom>
          <a:noFill/>
          <a:ln w="57150" cap="flat" cmpd="sng">
            <a:solidFill>
              <a:srgbClr val="FF00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36872" name="矩形 6"/>
          <p:cNvSpPr>
            <a:spLocks noChangeArrowheads="1"/>
          </p:cNvSpPr>
          <p:nvPr/>
        </p:nvSpPr>
        <p:spPr bwMode="auto">
          <a:xfrm>
            <a:off x="3563938" y="552450"/>
            <a:ext cx="1871662" cy="400050"/>
          </a:xfrm>
          <a:prstGeom prst="rect">
            <a:avLst/>
          </a:prstGeom>
          <a:solidFill>
            <a:schemeClr val="bg1"/>
          </a:solidFill>
          <a:ln w="9525">
            <a:solidFill>
              <a:schemeClr val="tx1"/>
            </a:solidFill>
            <a:miter lim="800000"/>
            <a:headEnd/>
            <a:tailEnd/>
          </a:ln>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CN" sz="2000" b="1">
                <a:solidFill>
                  <a:srgbClr val="0033CC"/>
                </a:solidFill>
                <a:latin typeface="黑体"/>
                <a:ea typeface="黑体"/>
                <a:cs typeface="黑体"/>
              </a:rPr>
              <a:t>RANLIST</a:t>
            </a:r>
            <a:r>
              <a:rPr lang="zh-CN" altLang="en-US" sz="2000" b="1">
                <a:solidFill>
                  <a:srgbClr val="0033CC"/>
                </a:solidFill>
                <a:latin typeface="黑体"/>
                <a:ea typeface="黑体"/>
                <a:cs typeface="黑体"/>
              </a:rPr>
              <a:t> </a:t>
            </a:r>
            <a:r>
              <a:rPr lang="en-US" altLang="zh-CN" sz="2000" b="1">
                <a:solidFill>
                  <a:srgbClr val="0033CC"/>
                </a:solidFill>
                <a:latin typeface="黑体"/>
                <a:ea typeface="黑体"/>
                <a:cs typeface="黑体"/>
              </a:rPr>
              <a:t>model</a:t>
            </a:r>
            <a:endParaRPr lang="en-US" altLang="en-US" sz="2000" b="1">
              <a:solidFill>
                <a:srgbClr val="0033CC"/>
              </a:solidFill>
              <a:latin typeface="Arial" panose="020B0604020202020204" pitchFamily="34" charset="0"/>
              <a:ea typeface="华文细黑"/>
              <a:cs typeface="华文细黑"/>
            </a:endParaRPr>
          </a:p>
        </p:txBody>
      </p:sp>
      <p:grpSp>
        <p:nvGrpSpPr>
          <p:cNvPr id="13" name="组合 12"/>
          <p:cNvGrpSpPr>
            <a:grpSpLocks/>
          </p:cNvGrpSpPr>
          <p:nvPr/>
        </p:nvGrpSpPr>
        <p:grpSpPr bwMode="auto">
          <a:xfrm>
            <a:off x="-123825" y="1450975"/>
            <a:ext cx="7107238" cy="5145088"/>
            <a:chOff x="-124173" y="448789"/>
            <a:chExt cx="7108314" cy="5144903"/>
          </a:xfrm>
        </p:grpSpPr>
        <p:sp>
          <p:nvSpPr>
            <p:cNvPr id="36890" name="任意多边形 148"/>
            <p:cNvSpPr>
              <a:spLocks/>
            </p:cNvSpPr>
            <p:nvPr/>
          </p:nvSpPr>
          <p:spPr bwMode="auto">
            <a:xfrm>
              <a:off x="1081574" y="448789"/>
              <a:ext cx="1834242" cy="443073"/>
            </a:xfrm>
            <a:custGeom>
              <a:avLst/>
              <a:gdLst>
                <a:gd name="T0" fmla="*/ 3297575 w 1020278"/>
                <a:gd name="T1" fmla="*/ 0 h 914400"/>
                <a:gd name="T2" fmla="*/ 2613173 w 1020278"/>
                <a:gd name="T3" fmla="*/ 135595 h 914400"/>
                <a:gd name="T4" fmla="*/ 0 w 1020278"/>
                <a:gd name="T5" fmla="*/ 214691 h 914400"/>
                <a:gd name="T6" fmla="*/ 0 w 1020278"/>
                <a:gd name="T7" fmla="*/ 214691 h 9144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20278" h="914400">
                  <a:moveTo>
                    <a:pt x="1020278" y="0"/>
                  </a:moveTo>
                  <a:cubicBezTo>
                    <a:pt x="999423" y="212558"/>
                    <a:pt x="978568" y="425116"/>
                    <a:pt x="808522" y="577516"/>
                  </a:cubicBezTo>
                  <a:cubicBezTo>
                    <a:pt x="638476" y="729916"/>
                    <a:pt x="0" y="914400"/>
                    <a:pt x="0" y="914400"/>
                  </a:cubicBezTo>
                </a:path>
              </a:pathLst>
            </a:custGeom>
            <a:noFill/>
            <a:ln w="57150" cap="flat" cmpd="sng">
              <a:solidFill>
                <a:srgbClr val="92D05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nchor="ctr"/>
            <a:lstStyle/>
            <a:p>
              <a:endParaRPr lang="en-US"/>
            </a:p>
          </p:txBody>
        </p:sp>
        <p:grpSp>
          <p:nvGrpSpPr>
            <p:cNvPr id="36891" name="组合 11"/>
            <p:cNvGrpSpPr>
              <a:grpSpLocks/>
            </p:cNvGrpSpPr>
            <p:nvPr/>
          </p:nvGrpSpPr>
          <p:grpSpPr bwMode="auto">
            <a:xfrm>
              <a:off x="-124173" y="917104"/>
              <a:ext cx="7108314" cy="4676588"/>
              <a:chOff x="-124173" y="917104"/>
              <a:chExt cx="7108314" cy="4676588"/>
            </a:xfrm>
          </p:grpSpPr>
          <p:grpSp>
            <p:nvGrpSpPr>
              <p:cNvPr id="36892" name="组合 8"/>
              <p:cNvGrpSpPr>
                <a:grpSpLocks/>
              </p:cNvGrpSpPr>
              <p:nvPr/>
            </p:nvGrpSpPr>
            <p:grpSpPr bwMode="auto">
              <a:xfrm>
                <a:off x="-124173" y="917104"/>
                <a:ext cx="7108314" cy="4676588"/>
                <a:chOff x="-124173" y="917104"/>
                <a:chExt cx="7108314" cy="4676588"/>
              </a:xfrm>
            </p:grpSpPr>
            <p:grpSp>
              <p:nvGrpSpPr>
                <p:cNvPr id="36894" name="组合 48"/>
                <p:cNvGrpSpPr>
                  <a:grpSpLocks/>
                </p:cNvGrpSpPr>
                <p:nvPr/>
              </p:nvGrpSpPr>
              <p:grpSpPr bwMode="auto">
                <a:xfrm>
                  <a:off x="-124173" y="917104"/>
                  <a:ext cx="7108314" cy="4676588"/>
                  <a:chOff x="-196181" y="985993"/>
                  <a:chExt cx="7108314" cy="4676588"/>
                </a:xfrm>
              </p:grpSpPr>
              <p:grpSp>
                <p:nvGrpSpPr>
                  <p:cNvPr id="36897" name="组合 39"/>
                  <p:cNvGrpSpPr>
                    <a:grpSpLocks/>
                  </p:cNvGrpSpPr>
                  <p:nvPr/>
                </p:nvGrpSpPr>
                <p:grpSpPr bwMode="auto">
                  <a:xfrm>
                    <a:off x="94956" y="985993"/>
                    <a:ext cx="1665626" cy="4243208"/>
                    <a:chOff x="644938" y="962765"/>
                    <a:chExt cx="1665626" cy="4243208"/>
                  </a:xfrm>
                </p:grpSpPr>
                <p:sp>
                  <p:nvSpPr>
                    <p:cNvPr id="36902" name="圆角矩形 38"/>
                    <p:cNvSpPr>
                      <a:spLocks noChangeArrowheads="1"/>
                    </p:cNvSpPr>
                    <p:nvPr/>
                  </p:nvSpPr>
                  <p:spPr bwMode="auto">
                    <a:xfrm>
                      <a:off x="827584" y="962765"/>
                      <a:ext cx="1296144" cy="4243208"/>
                    </a:xfrm>
                    <a:prstGeom prst="roundRect">
                      <a:avLst>
                        <a:gd name="adj" fmla="val 7014"/>
                      </a:avLst>
                    </a:prstGeom>
                    <a:noFill/>
                    <a:ln w="19050">
                      <a:solidFill>
                        <a:srgbClr val="92D050"/>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a:spcBef>
                          <a:spcPct val="0"/>
                        </a:spcBef>
                        <a:buClrTx/>
                        <a:buSzTx/>
                        <a:buFontTx/>
                        <a:buNone/>
                      </a:pPr>
                      <a:endParaRPr lang="en-US" altLang="en-US" sz="4200">
                        <a:solidFill>
                          <a:srgbClr val="333399"/>
                        </a:solidFill>
                        <a:ea typeface="黑体"/>
                        <a:cs typeface="黑体"/>
                      </a:endParaRPr>
                    </a:p>
                  </p:txBody>
                </p:sp>
                <p:sp>
                  <p:nvSpPr>
                    <p:cNvPr id="36903" name="TextBox 56"/>
                    <p:cNvSpPr txBox="1">
                      <a:spLocks noChangeArrowheads="1"/>
                    </p:cNvSpPr>
                    <p:nvPr/>
                  </p:nvSpPr>
                  <p:spPr bwMode="auto">
                    <a:xfrm>
                      <a:off x="654802" y="3474485"/>
                      <a:ext cx="16557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a:spcBef>
                          <a:spcPct val="0"/>
                        </a:spcBef>
                        <a:buClrTx/>
                        <a:buSzTx/>
                        <a:buFontTx/>
                        <a:buNone/>
                      </a:pPr>
                      <a:r>
                        <a:rPr lang="en-US" altLang="zh-CN" sz="1400" b="1">
                          <a:solidFill>
                            <a:srgbClr val="FFFFFF"/>
                          </a:solidFill>
                          <a:latin typeface="黑体"/>
                          <a:ea typeface="黑体"/>
                          <a:cs typeface="黑体"/>
                        </a:rPr>
                        <a:t>X</a:t>
                      </a:r>
                      <a:r>
                        <a:rPr lang="zh-CN" altLang="en-US" sz="1400" b="1">
                          <a:solidFill>
                            <a:srgbClr val="FFFFFF"/>
                          </a:solidFill>
                          <a:latin typeface="黑体"/>
                          <a:ea typeface="黑体"/>
                          <a:cs typeface="黑体"/>
                        </a:rPr>
                        <a:t>场梯度图像</a:t>
                      </a:r>
                    </a:p>
                  </p:txBody>
                </p:sp>
                <p:sp>
                  <p:nvSpPr>
                    <p:cNvPr id="36904" name="TextBox 57"/>
                    <p:cNvSpPr txBox="1">
                      <a:spLocks noChangeArrowheads="1"/>
                    </p:cNvSpPr>
                    <p:nvPr/>
                  </p:nvSpPr>
                  <p:spPr bwMode="auto">
                    <a:xfrm>
                      <a:off x="644938" y="4897997"/>
                      <a:ext cx="16557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a:spcBef>
                          <a:spcPct val="0"/>
                        </a:spcBef>
                        <a:buClrTx/>
                        <a:buSzTx/>
                        <a:buFontTx/>
                        <a:buNone/>
                      </a:pPr>
                      <a:r>
                        <a:rPr lang="en-US" altLang="zh-CN" sz="1400" b="1">
                          <a:solidFill>
                            <a:srgbClr val="FFFFFF"/>
                          </a:solidFill>
                          <a:latin typeface="黑体"/>
                          <a:ea typeface="黑体"/>
                          <a:cs typeface="黑体"/>
                        </a:rPr>
                        <a:t>Y</a:t>
                      </a:r>
                      <a:r>
                        <a:rPr lang="zh-CN" altLang="en-US" sz="1400" b="1">
                          <a:solidFill>
                            <a:srgbClr val="FFFFFF"/>
                          </a:solidFill>
                          <a:latin typeface="黑体"/>
                          <a:ea typeface="黑体"/>
                          <a:cs typeface="黑体"/>
                        </a:rPr>
                        <a:t>场梯度图像</a:t>
                      </a:r>
                    </a:p>
                  </p:txBody>
                </p:sp>
              </p:grpSp>
              <p:sp>
                <p:nvSpPr>
                  <p:cNvPr id="36898" name="TextBox 61"/>
                  <p:cNvSpPr txBox="1">
                    <a:spLocks noChangeArrowheads="1"/>
                  </p:cNvSpPr>
                  <p:nvPr/>
                </p:nvSpPr>
                <p:spPr bwMode="auto">
                  <a:xfrm>
                    <a:off x="-196181" y="5244814"/>
                    <a:ext cx="2247901"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r>
                      <a:rPr lang="en-US" altLang="zh-CN" sz="2000" b="1">
                        <a:solidFill>
                          <a:srgbClr val="0033CC"/>
                        </a:solidFill>
                        <a:latin typeface="Times New Roman" panose="02020603050405020304" pitchFamily="18" charset="0"/>
                        <a:ea typeface="黑体"/>
                        <a:cs typeface="Times New Roman" panose="02020603050405020304" pitchFamily="18" charset="0"/>
                      </a:rPr>
                      <a:t>Spatial</a:t>
                    </a:r>
                    <a:endParaRPr lang="zh-CN" altLang="en-US" sz="2000" b="1">
                      <a:solidFill>
                        <a:srgbClr val="0033CC"/>
                      </a:solidFill>
                      <a:latin typeface="黑体"/>
                      <a:ea typeface="黑体"/>
                      <a:cs typeface="Times New Roman" panose="02020603050405020304" pitchFamily="18" charset="0"/>
                    </a:endParaRPr>
                  </a:p>
                </p:txBody>
              </p:sp>
              <p:sp>
                <p:nvSpPr>
                  <p:cNvPr id="36899" name="TextBox 61"/>
                  <p:cNvSpPr txBox="1">
                    <a:spLocks noChangeArrowheads="1"/>
                  </p:cNvSpPr>
                  <p:nvPr/>
                </p:nvSpPr>
                <p:spPr bwMode="auto">
                  <a:xfrm>
                    <a:off x="3247165" y="1834412"/>
                    <a:ext cx="315741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r>
                      <a:rPr lang="en-US" altLang="zh-CN" sz="2000" b="1">
                        <a:solidFill>
                          <a:srgbClr val="0033CC"/>
                        </a:solidFill>
                        <a:latin typeface="Times New Roman" panose="02020603050405020304" pitchFamily="18" charset="0"/>
                        <a:ea typeface="黑体"/>
                        <a:cs typeface="Times New Roman" panose="02020603050405020304" pitchFamily="18" charset="0"/>
                      </a:rPr>
                      <a:t>Spatial submodel RANMP</a:t>
                    </a:r>
                    <a:endParaRPr lang="zh-CN" altLang="en-US" sz="2000" b="1">
                      <a:solidFill>
                        <a:srgbClr val="0033CC"/>
                      </a:solidFill>
                      <a:latin typeface="黑体"/>
                      <a:ea typeface="黑体"/>
                      <a:cs typeface="Times New Roman" panose="02020603050405020304" pitchFamily="18" charset="0"/>
                    </a:endParaRPr>
                  </a:p>
                </p:txBody>
              </p:sp>
              <p:sp>
                <p:nvSpPr>
                  <p:cNvPr id="36900" name="TextBox 61"/>
                  <p:cNvSpPr txBox="1">
                    <a:spLocks noChangeArrowheads="1"/>
                  </p:cNvSpPr>
                  <p:nvPr/>
                </p:nvSpPr>
                <p:spPr bwMode="auto">
                  <a:xfrm>
                    <a:off x="3265682" y="3469556"/>
                    <a:ext cx="364645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r>
                      <a:rPr lang="en-US" altLang="zh-CN" sz="2000" b="1">
                        <a:solidFill>
                          <a:srgbClr val="0033CC"/>
                        </a:solidFill>
                        <a:latin typeface="黑体"/>
                        <a:ea typeface="黑体"/>
                        <a:cs typeface="黑体"/>
                      </a:rPr>
                      <a:t>Time-series submodel LITS</a:t>
                    </a:r>
                    <a:endParaRPr lang="zh-CN" altLang="en-US" sz="2000" b="1">
                      <a:solidFill>
                        <a:srgbClr val="0033CC"/>
                      </a:solidFill>
                      <a:latin typeface="黑体"/>
                      <a:ea typeface="黑体"/>
                      <a:cs typeface="黑体"/>
                    </a:endParaRPr>
                  </a:p>
                </p:txBody>
              </p:sp>
              <p:sp>
                <p:nvSpPr>
                  <p:cNvPr id="36901" name="TextBox 61"/>
                  <p:cNvSpPr txBox="1">
                    <a:spLocks noChangeArrowheads="1"/>
                  </p:cNvSpPr>
                  <p:nvPr/>
                </p:nvSpPr>
                <p:spPr bwMode="auto">
                  <a:xfrm>
                    <a:off x="2551859" y="5262471"/>
                    <a:ext cx="390933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r>
                      <a:rPr lang="en-US" altLang="zh-CN" sz="2000" b="1">
                        <a:solidFill>
                          <a:srgbClr val="0033CC"/>
                        </a:solidFill>
                        <a:latin typeface="黑体"/>
                        <a:ea typeface="黑体"/>
                        <a:cs typeface="黑体"/>
                      </a:rPr>
                      <a:t>Spatiotemporal model RANLIST</a:t>
                    </a:r>
                    <a:endParaRPr lang="zh-CN" altLang="en-US" sz="2000" b="1">
                      <a:solidFill>
                        <a:srgbClr val="0033CC"/>
                      </a:solidFill>
                      <a:latin typeface="黑体"/>
                      <a:ea typeface="黑体"/>
                      <a:cs typeface="黑体"/>
                    </a:endParaRPr>
                  </a:p>
                </p:txBody>
              </p:sp>
            </p:grpSp>
            <p:sp>
              <p:nvSpPr>
                <p:cNvPr id="36895" name="TextBox 6"/>
                <p:cNvSpPr txBox="1">
                  <a:spLocks noChangeArrowheads="1"/>
                </p:cNvSpPr>
                <p:nvPr/>
              </p:nvSpPr>
              <p:spPr bwMode="auto">
                <a:xfrm>
                  <a:off x="355237" y="3460024"/>
                  <a:ext cx="127921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a:spcBef>
                      <a:spcPct val="0"/>
                    </a:spcBef>
                    <a:buClrTx/>
                    <a:buSzTx/>
                    <a:buFontTx/>
                    <a:buNone/>
                  </a:pPr>
                  <a:r>
                    <a:rPr lang="en-US" altLang="zh-CN" sz="1600" b="1">
                      <a:solidFill>
                        <a:srgbClr val="000000"/>
                      </a:solidFill>
                      <a:latin typeface="黑体"/>
                      <a:ea typeface="黑体"/>
                      <a:cs typeface="黑体"/>
                    </a:rPr>
                    <a:t>Spatial extention</a:t>
                  </a:r>
                  <a:endParaRPr lang="zh-CN" altLang="en-US" sz="1600" b="1">
                    <a:solidFill>
                      <a:srgbClr val="000000"/>
                    </a:solidFill>
                    <a:latin typeface="黑体"/>
                    <a:ea typeface="黑体"/>
                    <a:cs typeface="黑体"/>
                  </a:endParaRPr>
                </a:p>
              </p:txBody>
            </p:sp>
            <p:sp>
              <p:nvSpPr>
                <p:cNvPr id="36896" name="TextBox 6"/>
                <p:cNvSpPr txBox="1">
                  <a:spLocks noChangeArrowheads="1"/>
                </p:cNvSpPr>
                <p:nvPr/>
              </p:nvSpPr>
              <p:spPr bwMode="auto">
                <a:xfrm>
                  <a:off x="270570" y="1996444"/>
                  <a:ext cx="146827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a:spcBef>
                      <a:spcPct val="0"/>
                    </a:spcBef>
                    <a:buClrTx/>
                    <a:buSzTx/>
                    <a:buFontTx/>
                    <a:buNone/>
                  </a:pPr>
                  <a:r>
                    <a:rPr lang="en-US" altLang="zh-CN" sz="1600" b="1">
                      <a:solidFill>
                        <a:srgbClr val="000000"/>
                      </a:solidFill>
                      <a:latin typeface="黑体"/>
                      <a:ea typeface="黑体"/>
                      <a:cs typeface="黑体"/>
                    </a:rPr>
                    <a:t>Reflectivity</a:t>
                  </a:r>
                  <a:endParaRPr lang="zh-CN" altLang="en-US" sz="1600" b="1">
                    <a:solidFill>
                      <a:srgbClr val="000000"/>
                    </a:solidFill>
                    <a:latin typeface="黑体"/>
                    <a:ea typeface="黑体"/>
                    <a:cs typeface="黑体"/>
                  </a:endParaRPr>
                </a:p>
              </p:txBody>
            </p:sp>
          </p:grpSp>
          <p:sp>
            <p:nvSpPr>
              <p:cNvPr id="36893" name="TextBox 6"/>
              <p:cNvSpPr txBox="1">
                <a:spLocks noChangeArrowheads="1"/>
              </p:cNvSpPr>
              <p:nvPr/>
            </p:nvSpPr>
            <p:spPr bwMode="auto">
              <a:xfrm>
                <a:off x="481810" y="4736794"/>
                <a:ext cx="127921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a:spcBef>
                    <a:spcPct val="0"/>
                  </a:spcBef>
                  <a:buClrTx/>
                  <a:buSzTx/>
                  <a:buFontTx/>
                  <a:buNone/>
                </a:pPr>
                <a:r>
                  <a:rPr lang="en-US" altLang="zh-CN" sz="1600" b="1">
                    <a:solidFill>
                      <a:srgbClr val="000000"/>
                    </a:solidFill>
                    <a:latin typeface="黑体"/>
                    <a:ea typeface="黑体"/>
                    <a:cs typeface="黑体"/>
                  </a:rPr>
                  <a:t>RF</a:t>
                </a:r>
                <a:endParaRPr lang="zh-CN" altLang="en-US" sz="1600" b="1">
                  <a:solidFill>
                    <a:srgbClr val="000000"/>
                  </a:solidFill>
                  <a:latin typeface="黑体"/>
                  <a:ea typeface="黑体"/>
                  <a:cs typeface="黑体"/>
                </a:endParaRPr>
              </a:p>
            </p:txBody>
          </p:sp>
        </p:grpSp>
      </p:grpSp>
      <p:graphicFrame>
        <p:nvGraphicFramePr>
          <p:cNvPr id="36874" name="对象 59"/>
          <p:cNvGraphicFramePr>
            <a:graphicFrameLocks noChangeAspect="1"/>
          </p:cNvGraphicFramePr>
          <p:nvPr/>
        </p:nvGraphicFramePr>
        <p:xfrm>
          <a:off x="900113" y="1057275"/>
          <a:ext cx="6927850" cy="481013"/>
        </p:xfrm>
        <a:graphic>
          <a:graphicData uri="http://schemas.openxmlformats.org/presentationml/2006/ole">
            <mc:AlternateContent xmlns:mc="http://schemas.openxmlformats.org/markup-compatibility/2006">
              <mc:Choice xmlns:v="urn:schemas-microsoft-com:vml" Requires="v">
                <p:oleObj spid="_x0000_s36937" name="Equation" r:id="rId4" imgW="90995500" imgH="6731000" progId="Equation.DSMT4">
                  <p:embed/>
                </p:oleObj>
              </mc:Choice>
              <mc:Fallback>
                <p:oleObj name="Equation" r:id="rId4" imgW="90995500" imgH="6731000" progId="Equation.DSMT4">
                  <p:embed/>
                  <p:pic>
                    <p:nvPicPr>
                      <p:cNvPr id="0" name="对象 5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113" y="1057275"/>
                        <a:ext cx="6927850"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6875"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3325" y="4868863"/>
            <a:ext cx="1246188" cy="539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76" name="Picture 1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3550" y="2046288"/>
            <a:ext cx="1016000" cy="900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77" name="图片 1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49250" y="3430588"/>
            <a:ext cx="12192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8" name="图片 1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93713" y="5037138"/>
            <a:ext cx="962025" cy="59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9" name="图片 17"/>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705725" y="2006600"/>
            <a:ext cx="98425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0" name="图片 18"/>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678738" y="3378200"/>
            <a:ext cx="1011237"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1" name="图片 71"/>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854200" y="1993900"/>
            <a:ext cx="5500688" cy="781050"/>
          </a:xfrm>
          <a:prstGeom prst="rect">
            <a:avLst/>
          </a:prstGeom>
          <a:noFill/>
          <a:ln w="28575">
            <a:solidFill>
              <a:srgbClr val="92D050"/>
            </a:solidFill>
            <a:miter lim="800000"/>
            <a:headEnd/>
            <a:tailEnd/>
          </a:ln>
          <a:extLst>
            <a:ext uri="{909E8E84-426E-40DD-AFC4-6F175D3DCCD1}">
              <a14:hiddenFill xmlns:a14="http://schemas.microsoft.com/office/drawing/2010/main">
                <a:solidFill>
                  <a:srgbClr val="FFFFFF"/>
                </a:solidFill>
              </a14:hiddenFill>
            </a:ext>
          </a:extLst>
        </p:spPr>
      </p:pic>
      <p:pic>
        <p:nvPicPr>
          <p:cNvPr id="36882" name="图片 72"/>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876425" y="3636963"/>
            <a:ext cx="5484813" cy="776287"/>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6883" name="矩形 73"/>
          <p:cNvSpPr>
            <a:spLocks noChangeArrowheads="1"/>
          </p:cNvSpPr>
          <p:nvPr/>
        </p:nvSpPr>
        <p:spPr bwMode="auto">
          <a:xfrm>
            <a:off x="4405313" y="3617913"/>
            <a:ext cx="298450"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a:spcBef>
                <a:spcPct val="0"/>
              </a:spcBef>
              <a:buClrTx/>
              <a:buSzTx/>
              <a:buFontTx/>
              <a:buNone/>
            </a:pPr>
            <a:endParaRPr lang="zh-CN" altLang="en-US" sz="4200">
              <a:solidFill>
                <a:srgbClr val="333399"/>
              </a:solidFill>
              <a:ea typeface="黑体"/>
              <a:cs typeface="黑体"/>
            </a:endParaRPr>
          </a:p>
        </p:txBody>
      </p:sp>
      <p:cxnSp>
        <p:nvCxnSpPr>
          <p:cNvPr id="36884" name="直接连接符 74"/>
          <p:cNvCxnSpPr>
            <a:cxnSpLocks noChangeShapeType="1"/>
            <a:stCxn id="36882" idx="2"/>
          </p:cNvCxnSpPr>
          <p:nvPr/>
        </p:nvCxnSpPr>
        <p:spPr bwMode="auto">
          <a:xfrm>
            <a:off x="4619625" y="4413250"/>
            <a:ext cx="65088" cy="9525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cxnSp>
      <p:cxnSp>
        <p:nvCxnSpPr>
          <p:cNvPr id="36885" name="直接连接符 76"/>
          <p:cNvCxnSpPr>
            <a:cxnSpLocks noChangeShapeType="1"/>
          </p:cNvCxnSpPr>
          <p:nvPr/>
        </p:nvCxnSpPr>
        <p:spPr bwMode="auto">
          <a:xfrm flipV="1">
            <a:off x="4237038" y="3519488"/>
            <a:ext cx="0" cy="14287"/>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cxnSp>
      <p:cxnSp>
        <p:nvCxnSpPr>
          <p:cNvPr id="36886" name="直接连接符 78"/>
          <p:cNvCxnSpPr>
            <a:cxnSpLocks noChangeShapeType="1"/>
          </p:cNvCxnSpPr>
          <p:nvPr/>
        </p:nvCxnSpPr>
        <p:spPr bwMode="auto">
          <a:xfrm flipV="1">
            <a:off x="6983413" y="3455988"/>
            <a:ext cx="1587" cy="11112"/>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cxnSp>
      <p:pic>
        <p:nvPicPr>
          <p:cNvPr id="36887" name="图片 91"/>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2476500" y="5257800"/>
            <a:ext cx="4048125" cy="92075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5" name="矩形 124"/>
          <p:cNvSpPr>
            <a:spLocks noChangeArrowheads="1"/>
          </p:cNvSpPr>
          <p:nvPr/>
        </p:nvSpPr>
        <p:spPr bwMode="auto">
          <a:xfrm>
            <a:off x="1403350" y="1128713"/>
            <a:ext cx="4464050" cy="338137"/>
          </a:xfrm>
          <a:prstGeom prst="rect">
            <a:avLst/>
          </a:prstGeom>
          <a:noFill/>
          <a:ln w="28575">
            <a:solidFill>
              <a:srgbClr val="92D050"/>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a:spcBef>
                <a:spcPct val="0"/>
              </a:spcBef>
              <a:buClrTx/>
              <a:buSzTx/>
              <a:buFontTx/>
              <a:buNone/>
            </a:pPr>
            <a:endParaRPr lang="en-US" altLang="en-US" sz="4200">
              <a:solidFill>
                <a:srgbClr val="333399"/>
              </a:solidFill>
              <a:ea typeface="黑体"/>
              <a:cs typeface="黑体"/>
            </a:endParaRPr>
          </a:p>
        </p:txBody>
      </p:sp>
      <p:sp>
        <p:nvSpPr>
          <p:cNvPr id="148" name="矩形 147"/>
          <p:cNvSpPr>
            <a:spLocks noChangeArrowheads="1"/>
          </p:cNvSpPr>
          <p:nvPr/>
        </p:nvSpPr>
        <p:spPr bwMode="auto">
          <a:xfrm>
            <a:off x="6089650" y="1112838"/>
            <a:ext cx="1754188" cy="338137"/>
          </a:xfrm>
          <a:prstGeom prst="rect">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a:spcBef>
                <a:spcPct val="0"/>
              </a:spcBef>
              <a:buClrTx/>
              <a:buSzTx/>
              <a:buFontTx/>
              <a:buNone/>
            </a:pPr>
            <a:endParaRPr lang="en-US" altLang="en-US" sz="4200">
              <a:solidFill>
                <a:srgbClr val="333399"/>
              </a:solidFill>
              <a:ea typeface="黑体"/>
              <a:cs typeface="黑体"/>
            </a:endParaRPr>
          </a:p>
        </p:txBody>
      </p:sp>
    </p:spTree>
  </p:cSld>
  <p:clrMapOvr>
    <a:masterClrMapping/>
  </p:clrMapOvr>
  <p:transition advTm="962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5"/>
                                        </p:tgtEl>
                                        <p:attrNameLst>
                                          <p:attrName>style.visibility</p:attrName>
                                        </p:attrNameLst>
                                      </p:cBhvr>
                                      <p:to>
                                        <p:strVal val="visible"/>
                                      </p:to>
                                    </p:set>
                                    <p:animEffect transition="in" filter="barn(inVertical)">
                                      <p:cBhvr>
                                        <p:cTn id="7" dur="500"/>
                                        <p:tgtEl>
                                          <p:spTgt spid="12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right)">
                                      <p:cBhvr>
                                        <p:cTn id="12" dur="500"/>
                                        <p:tgtEl>
                                          <p:spTgt spid="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8"/>
                                        </p:tgtEl>
                                        <p:attrNameLst>
                                          <p:attrName>style.visibility</p:attrName>
                                        </p:attrNameLst>
                                      </p:cBhvr>
                                      <p:to>
                                        <p:strVal val="visible"/>
                                      </p:to>
                                    </p:set>
                                    <p:animEffect transition="in" filter="barn(inVertical)">
                                      <p:cBhvr>
                                        <p:cTn id="17" dur="500"/>
                                        <p:tgtEl>
                                          <p:spTgt spid="14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1"/>
                                        </p:tgtEl>
                                        <p:attrNameLst>
                                          <p:attrName>style.visibility</p:attrName>
                                        </p:attrNameLst>
                                      </p:cBhvr>
                                      <p:to>
                                        <p:strVal val="visible"/>
                                      </p:to>
                                    </p:set>
                                    <p:animEffect transition="in" filter="wipe(left)">
                                      <p:cBhvr>
                                        <p:cTn id="22" dur="500"/>
                                        <p:tgtEl>
                                          <p:spTgt spid="151"/>
                                        </p:tgtEl>
                                      </p:cBhvr>
                                    </p:animEffect>
                                  </p:childTnLst>
                                </p:cTn>
                              </p:par>
                              <p:par>
                                <p:cTn id="23" presetID="22" presetClass="entr" presetSubtype="8" fill="hold" nodeType="with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wipe(left)">
                                      <p:cBhvr>
                                        <p:cTn id="25" dur="500"/>
                                        <p:tgtEl>
                                          <p:spTgt spid="4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nodeType="clickEffect">
                                  <p:stCondLst>
                                    <p:cond delay="0"/>
                                  </p:stCondLst>
                                  <p:childTnLst>
                                    <p:set>
                                      <p:cBhvr>
                                        <p:cTn id="29" dur="1" fill="hold">
                                          <p:stCondLst>
                                            <p:cond delay="0"/>
                                          </p:stCondLst>
                                        </p:cTn>
                                        <p:tgtEl>
                                          <p:spTgt spid="53"/>
                                        </p:tgtEl>
                                        <p:attrNameLst>
                                          <p:attrName>style.visibility</p:attrName>
                                        </p:attrNameLst>
                                      </p:cBhvr>
                                      <p:to>
                                        <p:strVal val="visible"/>
                                      </p:to>
                                    </p:set>
                                    <p:animEffect transition="in" filter="wipe(left)">
                                      <p:cBhvr>
                                        <p:cTn id="30" dur="500"/>
                                        <p:tgtEl>
                                          <p:spTgt spid="53"/>
                                        </p:tgtEl>
                                      </p:cBhvr>
                                    </p:animEffect>
                                  </p:childTnLst>
                                </p:cTn>
                              </p:par>
                              <p:par>
                                <p:cTn id="31" presetID="22" presetClass="entr" presetSubtype="2" fill="hold" nodeType="withEffect">
                                  <p:stCondLst>
                                    <p:cond delay="0"/>
                                  </p:stCondLst>
                                  <p:childTnLst>
                                    <p:set>
                                      <p:cBhvr>
                                        <p:cTn id="32" dur="1" fill="hold">
                                          <p:stCondLst>
                                            <p:cond delay="0"/>
                                          </p:stCondLst>
                                        </p:cTn>
                                        <p:tgtEl>
                                          <p:spTgt spid="54"/>
                                        </p:tgtEl>
                                        <p:attrNameLst>
                                          <p:attrName>style.visibility</p:attrName>
                                        </p:attrNameLst>
                                      </p:cBhvr>
                                      <p:to>
                                        <p:strVal val="visible"/>
                                      </p:to>
                                    </p:set>
                                    <p:animEffect transition="in" filter="wipe(right)">
                                      <p:cBhvr>
                                        <p:cTn id="33"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animBg="1"/>
      <p:bldP spid="125" grpId="0" animBg="1"/>
      <p:bldP spid="14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a:extLst>
              <a:ext uri="{FF2B5EF4-FFF2-40B4-BE49-F238E27FC236}">
                <a16:creationId xmlns:a16="http://schemas.microsoft.com/office/drawing/2014/main" id="{DF5FFC62-9D33-48AE-8BE6-ECA577AA00E6}"/>
              </a:ext>
            </a:extLst>
          </p:cNvPr>
          <p:cNvSpPr>
            <a:spLocks noChangeArrowheads="1"/>
          </p:cNvSpPr>
          <p:nvPr/>
        </p:nvSpPr>
        <p:spPr bwMode="auto">
          <a:xfrm>
            <a:off x="107950" y="717550"/>
            <a:ext cx="8928100" cy="6064250"/>
          </a:xfrm>
          <a:prstGeom prst="rect">
            <a:avLst/>
          </a:prstGeom>
          <a:solidFill>
            <a:schemeClr val="bg1"/>
          </a:solidFill>
          <a:ln w="12700">
            <a:solidFill>
              <a:schemeClr val="tx1"/>
            </a:solidFill>
            <a:round/>
            <a:headEnd/>
            <a:tailEnd/>
          </a:ln>
          <a:effectLst>
            <a:outerShdw blurRad="50800" dist="38100" dir="2700000" algn="tl" rotWithShape="0">
              <a:srgbClr val="808080">
                <a:alpha val="39999"/>
              </a:srgbClr>
            </a:outerShdw>
          </a:effectLst>
        </p:spPr>
        <p:txBody>
          <a:bodyPr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a:spcBef>
                <a:spcPct val="0"/>
              </a:spcBef>
              <a:buClrTx/>
              <a:buSzTx/>
              <a:buFontTx/>
              <a:buNone/>
            </a:pPr>
            <a:endParaRPr lang="en-US" altLang="en-US" sz="4200">
              <a:solidFill>
                <a:srgbClr val="333399"/>
              </a:solidFill>
              <a:ea typeface="黑体"/>
              <a:cs typeface="黑体"/>
            </a:endParaRPr>
          </a:p>
        </p:txBody>
      </p:sp>
      <p:sp>
        <p:nvSpPr>
          <p:cNvPr id="18" name="矩形 17">
            <a:extLst>
              <a:ext uri="{FF2B5EF4-FFF2-40B4-BE49-F238E27FC236}">
                <a16:creationId xmlns:a16="http://schemas.microsoft.com/office/drawing/2014/main" id="{C88222BE-F51A-456F-B4F8-50C0755BA1D7}"/>
              </a:ext>
            </a:extLst>
          </p:cNvPr>
          <p:cNvSpPr>
            <a:spLocks noChangeArrowheads="1"/>
          </p:cNvSpPr>
          <p:nvPr/>
        </p:nvSpPr>
        <p:spPr bwMode="auto">
          <a:xfrm>
            <a:off x="273050" y="2778125"/>
            <a:ext cx="4410075" cy="3600450"/>
          </a:xfrm>
          <a:prstGeom prst="rect">
            <a:avLst/>
          </a:prstGeom>
          <a:solidFill>
            <a:srgbClr val="92D050"/>
          </a:solidFill>
          <a:ln w="19050">
            <a:solidFill>
              <a:schemeClr val="tx1"/>
            </a:solidFill>
            <a:round/>
            <a:headEnd/>
            <a:tailEnd/>
          </a:ln>
          <a:effectLst>
            <a:outerShdw blurRad="50800" dist="38100" dir="2700000" algn="tl" rotWithShape="0">
              <a:srgbClr val="808080">
                <a:alpha val="39999"/>
              </a:srgbClr>
            </a:outerShdw>
          </a:effectLst>
        </p:spPr>
        <p:txBody>
          <a:bodyPr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a:spcBef>
                <a:spcPct val="0"/>
              </a:spcBef>
              <a:buClrTx/>
              <a:buSzTx/>
              <a:buFontTx/>
              <a:buNone/>
            </a:pPr>
            <a:endParaRPr lang="en-US" altLang="en-US" sz="4200">
              <a:solidFill>
                <a:srgbClr val="333399"/>
              </a:solidFill>
              <a:ea typeface="黑体"/>
              <a:cs typeface="黑体"/>
            </a:endParaRPr>
          </a:p>
        </p:txBody>
      </p:sp>
      <p:sp>
        <p:nvSpPr>
          <p:cNvPr id="12" name="文本框 11"/>
          <p:cNvSpPr txBox="1">
            <a:spLocks noChangeArrowheads="1"/>
          </p:cNvSpPr>
          <p:nvPr/>
        </p:nvSpPr>
        <p:spPr bwMode="auto">
          <a:xfrm>
            <a:off x="260350" y="3192463"/>
            <a:ext cx="18716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CN" sz="2000" b="1">
                <a:solidFill>
                  <a:srgbClr val="FFFFFF"/>
                </a:solidFill>
                <a:latin typeface="黑体"/>
                <a:ea typeface="黑体"/>
                <a:cs typeface="黑体"/>
              </a:rPr>
              <a:t>First-stage</a:t>
            </a:r>
            <a:r>
              <a:rPr lang="zh-CN" altLang="en-US" sz="2000" b="1">
                <a:solidFill>
                  <a:srgbClr val="FFFFFF"/>
                </a:solidFill>
                <a:latin typeface="黑体"/>
                <a:ea typeface="黑体"/>
                <a:cs typeface="黑体"/>
              </a:rPr>
              <a:t>：</a:t>
            </a:r>
            <a:endParaRPr lang="en-US" altLang="en-US" sz="2000" b="1">
              <a:solidFill>
                <a:srgbClr val="FFFFFF"/>
              </a:solidFill>
              <a:latin typeface="黑体"/>
              <a:ea typeface="黑体"/>
              <a:cs typeface="黑体"/>
            </a:endParaRPr>
          </a:p>
        </p:txBody>
      </p:sp>
      <p:sp>
        <p:nvSpPr>
          <p:cNvPr id="57" name="文本框 56"/>
          <p:cNvSpPr txBox="1">
            <a:spLocks noChangeArrowheads="1"/>
          </p:cNvSpPr>
          <p:nvPr/>
        </p:nvSpPr>
        <p:spPr bwMode="auto">
          <a:xfrm>
            <a:off x="260350" y="4178300"/>
            <a:ext cx="2000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CN" sz="2000" b="1">
                <a:solidFill>
                  <a:srgbClr val="FFFFFF"/>
                </a:solidFill>
                <a:latin typeface="黑体"/>
                <a:ea typeface="黑体"/>
                <a:cs typeface="黑体"/>
              </a:rPr>
              <a:t>Second-stage</a:t>
            </a:r>
            <a:r>
              <a:rPr lang="zh-CN" altLang="en-US" sz="2000" b="1">
                <a:solidFill>
                  <a:srgbClr val="FFFFFF"/>
                </a:solidFill>
                <a:latin typeface="黑体"/>
                <a:ea typeface="黑体"/>
                <a:cs typeface="黑体"/>
              </a:rPr>
              <a:t>：</a:t>
            </a:r>
            <a:endParaRPr lang="en-US" altLang="en-US" sz="2000" b="1">
              <a:solidFill>
                <a:srgbClr val="FFFFFF"/>
              </a:solidFill>
              <a:latin typeface="黑体"/>
              <a:ea typeface="黑体"/>
              <a:cs typeface="黑体"/>
            </a:endParaRPr>
          </a:p>
        </p:txBody>
      </p:sp>
      <p:sp>
        <p:nvSpPr>
          <p:cNvPr id="38918" name="文本框 42"/>
          <p:cNvSpPr txBox="1">
            <a:spLocks noChangeArrowheads="1"/>
          </p:cNvSpPr>
          <p:nvPr/>
        </p:nvSpPr>
        <p:spPr bwMode="auto">
          <a:xfrm>
            <a:off x="1890713" y="2524125"/>
            <a:ext cx="1612900" cy="400050"/>
          </a:xfrm>
          <a:prstGeom prst="rect">
            <a:avLst/>
          </a:prstGeom>
          <a:solidFill>
            <a:srgbClr val="92D050"/>
          </a:solidFill>
          <a:ln w="28575">
            <a:solidFill>
              <a:schemeClr val="tx1"/>
            </a:solidFill>
            <a:miter lim="800000"/>
            <a:headEnd/>
            <a:tailEnd/>
          </a:ln>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a:spcBef>
                <a:spcPct val="0"/>
              </a:spcBef>
              <a:buClrTx/>
              <a:buSzTx/>
              <a:buFontTx/>
              <a:buNone/>
            </a:pPr>
            <a:r>
              <a:rPr lang="en-US" altLang="zh-CN" sz="2000" b="1">
                <a:solidFill>
                  <a:srgbClr val="FFFFFF"/>
                </a:solidFill>
                <a:latin typeface="黑体"/>
                <a:ea typeface="黑体"/>
                <a:cs typeface="黑体"/>
              </a:rPr>
              <a:t>Three-stage</a:t>
            </a:r>
            <a:endParaRPr lang="en-US" altLang="en-US" sz="2000" b="1">
              <a:solidFill>
                <a:srgbClr val="FFFFFF"/>
              </a:solidFill>
              <a:latin typeface="黑体"/>
              <a:ea typeface="黑体"/>
              <a:cs typeface="黑体"/>
            </a:endParaRPr>
          </a:p>
        </p:txBody>
      </p:sp>
      <p:cxnSp>
        <p:nvCxnSpPr>
          <p:cNvPr id="38919" name="直接箭头连接符 54"/>
          <p:cNvCxnSpPr>
            <a:cxnSpLocks noChangeShapeType="1"/>
          </p:cNvCxnSpPr>
          <p:nvPr/>
        </p:nvCxnSpPr>
        <p:spPr bwMode="auto">
          <a:xfrm>
            <a:off x="2632075" y="1951038"/>
            <a:ext cx="0" cy="484187"/>
          </a:xfrm>
          <a:prstGeom prst="straightConnector1">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cxnSp>
      <p:sp>
        <p:nvSpPr>
          <p:cNvPr id="38920" name="矩形 28"/>
          <p:cNvSpPr>
            <a:spLocks noChangeArrowheads="1"/>
          </p:cNvSpPr>
          <p:nvPr/>
        </p:nvSpPr>
        <p:spPr bwMode="auto">
          <a:xfrm>
            <a:off x="998538" y="498475"/>
            <a:ext cx="4873625" cy="400050"/>
          </a:xfrm>
          <a:prstGeom prst="rect">
            <a:avLst/>
          </a:prstGeom>
          <a:solidFill>
            <a:schemeClr val="bg1"/>
          </a:solidFill>
          <a:ln w="9525">
            <a:solidFill>
              <a:schemeClr val="tx1"/>
            </a:solidFill>
            <a:miter lim="800000"/>
            <a:headEnd/>
            <a:tailEnd/>
          </a:ln>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a:spcBef>
                <a:spcPct val="0"/>
              </a:spcBef>
              <a:buClrTx/>
              <a:buSzTx/>
              <a:buFontTx/>
              <a:buNone/>
            </a:pPr>
            <a:r>
              <a:rPr lang="en-US" altLang="zh-CN" sz="2000" b="1">
                <a:solidFill>
                  <a:srgbClr val="0033CC"/>
                </a:solidFill>
                <a:latin typeface="黑体"/>
                <a:ea typeface="黑体"/>
                <a:cs typeface="黑体"/>
              </a:rPr>
              <a:t>RANLIST——Three-stage optimization</a:t>
            </a:r>
            <a:endParaRPr lang="en-US" altLang="en-US" sz="2000" b="1">
              <a:solidFill>
                <a:srgbClr val="0033CC"/>
              </a:solidFill>
              <a:latin typeface="Arial" panose="020B0604020202020204" pitchFamily="34" charset="0"/>
              <a:ea typeface="华文细黑"/>
              <a:cs typeface="华文细黑"/>
            </a:endParaRPr>
          </a:p>
        </p:txBody>
      </p:sp>
      <p:pic>
        <p:nvPicPr>
          <p:cNvPr id="38921" name="图片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354138"/>
            <a:ext cx="3933825" cy="4191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1" name="文本框 30"/>
          <p:cNvSpPr txBox="1">
            <a:spLocks noChangeArrowheads="1"/>
          </p:cNvSpPr>
          <p:nvPr/>
        </p:nvSpPr>
        <p:spPr bwMode="auto">
          <a:xfrm>
            <a:off x="260350" y="5132388"/>
            <a:ext cx="2000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CN" sz="2000" b="1">
                <a:solidFill>
                  <a:srgbClr val="FFFFFF"/>
                </a:solidFill>
                <a:latin typeface="黑体"/>
                <a:ea typeface="黑体"/>
                <a:cs typeface="黑体"/>
              </a:rPr>
              <a:t>Three-stage:</a:t>
            </a:r>
            <a:r>
              <a:rPr lang="zh-CN" altLang="en-US" sz="2000" b="1">
                <a:solidFill>
                  <a:srgbClr val="FFFFFF"/>
                </a:solidFill>
                <a:latin typeface="黑体"/>
                <a:ea typeface="黑体"/>
                <a:cs typeface="黑体"/>
              </a:rPr>
              <a:t>：</a:t>
            </a:r>
            <a:endParaRPr lang="en-US" altLang="en-US" sz="2000" b="1">
              <a:solidFill>
                <a:srgbClr val="FFFFFF"/>
              </a:solidFill>
              <a:latin typeface="黑体"/>
              <a:ea typeface="黑体"/>
              <a:cs typeface="黑体"/>
            </a:endParaRPr>
          </a:p>
        </p:txBody>
      </p:sp>
      <p:sp>
        <p:nvSpPr>
          <p:cNvPr id="38923" name="文本框 6"/>
          <p:cNvSpPr txBox="1">
            <a:spLocks noChangeArrowheads="1"/>
          </p:cNvSpPr>
          <p:nvPr/>
        </p:nvSpPr>
        <p:spPr bwMode="auto">
          <a:xfrm>
            <a:off x="2028825" y="3224213"/>
            <a:ext cx="28194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CN" sz="2800">
                <a:solidFill>
                  <a:srgbClr val="FFFFFF"/>
                </a:solidFill>
                <a:latin typeface="Arial" panose="020B0604020202020204" pitchFamily="34" charset="0"/>
                <a:ea typeface="华文细黑"/>
                <a:cs typeface="华文细黑"/>
              </a:rPr>
              <a:t> </a:t>
            </a:r>
            <a:r>
              <a:rPr lang="en-US" altLang="zh-CN" sz="1800">
                <a:solidFill>
                  <a:srgbClr val="FFFFFF"/>
                </a:solidFill>
                <a:latin typeface="Arial" panose="020B0604020202020204" pitchFamily="34" charset="0"/>
                <a:ea typeface="华文细黑"/>
                <a:cs typeface="华文细黑"/>
              </a:rPr>
              <a:t>Random Forest  method for optimizing </a:t>
            </a:r>
            <a:endParaRPr lang="zh-CN" altLang="en-US" sz="1800">
              <a:solidFill>
                <a:srgbClr val="FFFFFF"/>
              </a:solidFill>
              <a:latin typeface="Arial" panose="020B0604020202020204" pitchFamily="34" charset="0"/>
              <a:ea typeface="华文细黑"/>
              <a:cs typeface="华文细黑"/>
            </a:endParaRPr>
          </a:p>
        </p:txBody>
      </p:sp>
      <p:sp>
        <p:nvSpPr>
          <p:cNvPr id="3892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zh-CN" altLang="en-US" sz="2800">
              <a:solidFill>
                <a:srgbClr val="000000"/>
              </a:solidFill>
              <a:latin typeface="Arial" panose="020B0604020202020204" pitchFamily="34" charset="0"/>
              <a:ea typeface="华文细黑"/>
              <a:cs typeface="华文细黑"/>
            </a:endParaRPr>
          </a:p>
        </p:txBody>
      </p:sp>
      <p:graphicFrame>
        <p:nvGraphicFramePr>
          <p:cNvPr id="38925" name="对象 15"/>
          <p:cNvGraphicFramePr>
            <a:graphicFrameLocks noChangeAspect="1"/>
          </p:cNvGraphicFramePr>
          <p:nvPr/>
        </p:nvGraphicFramePr>
        <p:xfrm>
          <a:off x="3524250" y="3698875"/>
          <a:ext cx="438150" cy="263525"/>
        </p:xfrm>
        <a:graphic>
          <a:graphicData uri="http://schemas.openxmlformats.org/presentationml/2006/ole">
            <mc:AlternateContent xmlns:mc="http://schemas.openxmlformats.org/markup-compatibility/2006">
              <mc:Choice xmlns:v="urn:schemas-microsoft-com:vml" Requires="v">
                <p:oleObj spid="_x0000_s39010" name="Equation" r:id="rId5" imgW="7607300" imgH="4686300" progId="Equation.DSMT4">
                  <p:embed/>
                </p:oleObj>
              </mc:Choice>
              <mc:Fallback>
                <p:oleObj name="Equation" r:id="rId5" imgW="7607300" imgH="4686300" progId="Equation.DSMT4">
                  <p:embed/>
                  <p:pic>
                    <p:nvPicPr>
                      <p:cNvPr id="0" name="对象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24250" y="3698875"/>
                        <a:ext cx="438150"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8926" name="文本框 29"/>
          <p:cNvSpPr txBox="1">
            <a:spLocks noChangeArrowheads="1"/>
          </p:cNvSpPr>
          <p:nvPr/>
        </p:nvSpPr>
        <p:spPr bwMode="auto">
          <a:xfrm>
            <a:off x="2114550" y="4191000"/>
            <a:ext cx="30829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CN" sz="1800">
                <a:solidFill>
                  <a:srgbClr val="FFFFFF"/>
                </a:solidFill>
                <a:latin typeface="Arial" panose="020B0604020202020204" pitchFamily="34" charset="0"/>
                <a:ea typeface="华文细黑"/>
                <a:cs typeface="华文细黑"/>
              </a:rPr>
              <a:t>PSSGB method for optimizing </a:t>
            </a:r>
            <a:endParaRPr lang="zh-CN" altLang="en-US" sz="1800">
              <a:solidFill>
                <a:srgbClr val="FFFFFF"/>
              </a:solidFill>
              <a:latin typeface="Arial" panose="020B0604020202020204" pitchFamily="34" charset="0"/>
              <a:ea typeface="华文细黑"/>
              <a:cs typeface="华文细黑"/>
            </a:endParaRPr>
          </a:p>
        </p:txBody>
      </p:sp>
      <p:graphicFrame>
        <p:nvGraphicFramePr>
          <p:cNvPr id="38927" name="对象 31"/>
          <p:cNvGraphicFramePr>
            <a:graphicFrameLocks noChangeAspect="1"/>
          </p:cNvGraphicFramePr>
          <p:nvPr/>
        </p:nvGraphicFramePr>
        <p:xfrm>
          <a:off x="3276600" y="4484688"/>
          <a:ext cx="858838" cy="325437"/>
        </p:xfrm>
        <a:graphic>
          <a:graphicData uri="http://schemas.openxmlformats.org/presentationml/2006/ole">
            <mc:AlternateContent xmlns:mc="http://schemas.openxmlformats.org/markup-compatibility/2006">
              <mc:Choice xmlns:v="urn:schemas-microsoft-com:vml" Requires="v">
                <p:oleObj spid="_x0000_s39011" name="Equation" r:id="rId7" imgW="12001500" imgH="4686300" progId="Equation.DSMT4">
                  <p:embed/>
                </p:oleObj>
              </mc:Choice>
              <mc:Fallback>
                <p:oleObj name="Equation" r:id="rId7" imgW="12001500" imgH="4686300" progId="Equation.DSMT4">
                  <p:embed/>
                  <p:pic>
                    <p:nvPicPr>
                      <p:cNvPr id="0" name="对象 3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6600" y="4484688"/>
                        <a:ext cx="858838" cy="32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8928" name="文本框 32"/>
          <p:cNvSpPr txBox="1">
            <a:spLocks noChangeArrowheads="1"/>
          </p:cNvSpPr>
          <p:nvPr/>
        </p:nvSpPr>
        <p:spPr bwMode="auto">
          <a:xfrm>
            <a:off x="2028825" y="5532438"/>
            <a:ext cx="23272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CN" sz="1800">
                <a:solidFill>
                  <a:srgbClr val="FFFFFF"/>
                </a:solidFill>
                <a:latin typeface="Arial" panose="020B0604020202020204" pitchFamily="34" charset="0"/>
                <a:ea typeface="华文细黑"/>
                <a:cs typeface="华文细黑"/>
              </a:rPr>
              <a:t>are determined by </a:t>
            </a:r>
          </a:p>
          <a:p>
            <a:pPr>
              <a:spcBef>
                <a:spcPct val="0"/>
              </a:spcBef>
              <a:buClrTx/>
              <a:buSzTx/>
              <a:buFontTx/>
              <a:buNone/>
            </a:pPr>
            <a:r>
              <a:rPr lang="en-US" altLang="zh-CN" sz="1800">
                <a:solidFill>
                  <a:srgbClr val="FFFFFF"/>
                </a:solidFill>
                <a:latin typeface="Arial" panose="020B0604020202020204" pitchFamily="34" charset="0"/>
                <a:ea typeface="华文细黑"/>
                <a:cs typeface="华文细黑"/>
              </a:rPr>
              <a:t>validation data set</a:t>
            </a:r>
            <a:endParaRPr lang="zh-CN" altLang="en-US" sz="1800">
              <a:solidFill>
                <a:srgbClr val="FFFFFF"/>
              </a:solidFill>
              <a:latin typeface="Arial" panose="020B0604020202020204" pitchFamily="34" charset="0"/>
              <a:ea typeface="华文细黑"/>
              <a:cs typeface="华文细黑"/>
            </a:endParaRPr>
          </a:p>
        </p:txBody>
      </p:sp>
      <p:graphicFrame>
        <p:nvGraphicFramePr>
          <p:cNvPr id="38929" name="对象 33"/>
          <p:cNvGraphicFramePr>
            <a:graphicFrameLocks noChangeAspect="1"/>
          </p:cNvGraphicFramePr>
          <p:nvPr/>
        </p:nvGraphicFramePr>
        <p:xfrm>
          <a:off x="2133600" y="5207000"/>
          <a:ext cx="1431925" cy="312738"/>
        </p:xfrm>
        <a:graphic>
          <a:graphicData uri="http://schemas.openxmlformats.org/presentationml/2006/ole">
            <mc:AlternateContent xmlns:mc="http://schemas.openxmlformats.org/markup-compatibility/2006">
              <mc:Choice xmlns:v="urn:schemas-microsoft-com:vml" Requires="v">
                <p:oleObj spid="_x0000_s39012" name="Equation" r:id="rId9" imgW="24866600" imgH="5562600" progId="Equation.DSMT4">
                  <p:embed/>
                </p:oleObj>
              </mc:Choice>
              <mc:Fallback>
                <p:oleObj name="Equation" r:id="rId9" imgW="24866600" imgH="5562600" progId="Equation.DSMT4">
                  <p:embed/>
                  <p:pic>
                    <p:nvPicPr>
                      <p:cNvPr id="0" name="对象 3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33600" y="5207000"/>
                        <a:ext cx="1431925"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8930" name="图片 2"/>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921250" y="2717800"/>
            <a:ext cx="4114800" cy="353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31" name="文本框 3"/>
          <p:cNvSpPr txBox="1">
            <a:spLocks noChangeArrowheads="1"/>
          </p:cNvSpPr>
          <p:nvPr/>
        </p:nvSpPr>
        <p:spPr bwMode="auto">
          <a:xfrm>
            <a:off x="4921250" y="4810125"/>
            <a:ext cx="923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CN" sz="1600" b="1">
                <a:solidFill>
                  <a:srgbClr val="FF0000"/>
                </a:solidFill>
              </a:rPr>
              <a:t>PSSGB</a:t>
            </a:r>
            <a:endParaRPr lang="zh-CN" altLang="en-US" sz="1600" b="1">
              <a:solidFill>
                <a:srgbClr val="FF0000"/>
              </a:solidFill>
            </a:endParaRPr>
          </a:p>
        </p:txBody>
      </p:sp>
      <p:sp>
        <p:nvSpPr>
          <p:cNvPr id="38932" name="文本框 35"/>
          <p:cNvSpPr txBox="1">
            <a:spLocks noChangeArrowheads="1"/>
          </p:cNvSpPr>
          <p:nvPr/>
        </p:nvSpPr>
        <p:spPr bwMode="auto">
          <a:xfrm>
            <a:off x="8435975" y="4783138"/>
            <a:ext cx="4572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CN" sz="1600" b="1">
                <a:solidFill>
                  <a:srgbClr val="FF0000"/>
                </a:solidFill>
              </a:rPr>
              <a:t>RF</a:t>
            </a:r>
            <a:endParaRPr lang="zh-CN" altLang="en-US" sz="1600" b="1">
              <a:solidFill>
                <a:srgbClr val="FF0000"/>
              </a:solidFill>
            </a:endParaRPr>
          </a:p>
        </p:txBody>
      </p:sp>
      <p:pic>
        <p:nvPicPr>
          <p:cNvPr id="38933" name="图片 4"/>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779838" y="1901825"/>
            <a:ext cx="5208587" cy="666750"/>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advTm="962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grpId="0" nodeType="clickEffect">
                                  <p:stCondLst>
                                    <p:cond delay="0"/>
                                  </p:stCondLst>
                                  <p:childTnLst>
                                    <p:animClr clrSpc="rgb" dir="cw">
                                      <p:cBhvr override="childStyle">
                                        <p:cTn id="6" dur="500" fill="hold"/>
                                        <p:tgtEl>
                                          <p:spTgt spid="12"/>
                                        </p:tgtEl>
                                        <p:attrNameLst>
                                          <p:attrName>style.color</p:attrName>
                                        </p:attrNameLst>
                                      </p:cBhvr>
                                      <p:to>
                                        <a:srgbClr val="FF0000"/>
                                      </p:to>
                                    </p:animClr>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mph" presetSubtype="2" fill="hold" grpId="0" nodeType="clickEffect">
                                  <p:stCondLst>
                                    <p:cond delay="0"/>
                                  </p:stCondLst>
                                  <p:childTnLst>
                                    <p:animClr clrSpc="rgb" dir="cw">
                                      <p:cBhvr override="childStyle">
                                        <p:cTn id="10" dur="500" fill="hold"/>
                                        <p:tgtEl>
                                          <p:spTgt spid="57"/>
                                        </p:tgtEl>
                                        <p:attrNameLst>
                                          <p:attrName>style.color</p:attrName>
                                        </p:attrNameLst>
                                      </p:cBhvr>
                                      <p:to>
                                        <a:srgbClr val="FF0000"/>
                                      </p:to>
                                    </p:animClr>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mph" presetSubtype="2" fill="hold" grpId="0" nodeType="clickEffect">
                                  <p:stCondLst>
                                    <p:cond delay="0"/>
                                  </p:stCondLst>
                                  <p:childTnLst>
                                    <p:animClr clrSpc="rgb" dir="cw">
                                      <p:cBhvr override="childStyle">
                                        <p:cTn id="14" dur="500" fill="hold"/>
                                        <p:tgtEl>
                                          <p:spTgt spid="31"/>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7" grpId="0"/>
      <p:bldP spid="3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图片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4388" y="1531938"/>
            <a:ext cx="1800225" cy="107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图片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30725" y="5046663"/>
            <a:ext cx="1882775"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图片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3275" y="2933700"/>
            <a:ext cx="1811338"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图片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07213" y="5089525"/>
            <a:ext cx="168592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6" name="立方体 13"/>
          <p:cNvSpPr>
            <a:spLocks noChangeArrowheads="1"/>
          </p:cNvSpPr>
          <p:nvPr/>
        </p:nvSpPr>
        <p:spPr bwMode="auto">
          <a:xfrm>
            <a:off x="755650" y="5300663"/>
            <a:ext cx="1895475" cy="1152525"/>
          </a:xfrm>
          <a:prstGeom prst="cube">
            <a:avLst>
              <a:gd name="adj" fmla="val 25000"/>
            </a:avLst>
          </a:prstGeom>
          <a:solidFill>
            <a:srgbClr val="FFFF00"/>
          </a:solidFill>
          <a:ln w="38100">
            <a:solidFill>
              <a:srgbClr val="F89108"/>
            </a:solidFill>
            <a:round/>
            <a:headEnd/>
            <a:tailEnd/>
          </a:ln>
        </p:spPr>
        <p:txBody>
          <a:bodyPr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endParaRPr lang="zh-CN" altLang="en-US" sz="4200">
              <a:solidFill>
                <a:schemeClr val="accent2"/>
              </a:solidFill>
              <a:latin typeface="Arial" panose="020B0604020202020204" pitchFamily="34" charset="0"/>
              <a:ea typeface="黑体"/>
              <a:cs typeface="黑体"/>
            </a:endParaRPr>
          </a:p>
        </p:txBody>
      </p:sp>
      <p:sp>
        <p:nvSpPr>
          <p:cNvPr id="40967" name="圆角矩形 14"/>
          <p:cNvSpPr>
            <a:spLocks noChangeArrowheads="1"/>
          </p:cNvSpPr>
          <p:nvPr/>
        </p:nvSpPr>
        <p:spPr bwMode="auto">
          <a:xfrm>
            <a:off x="539750" y="1525588"/>
            <a:ext cx="2232025" cy="2479675"/>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endParaRPr lang="zh-CN" altLang="en-US" sz="4200">
              <a:solidFill>
                <a:schemeClr val="accent2"/>
              </a:solidFill>
              <a:latin typeface="Arial" panose="020B0604020202020204" pitchFamily="34" charset="0"/>
              <a:ea typeface="黑体"/>
              <a:cs typeface="黑体"/>
            </a:endParaRPr>
          </a:p>
        </p:txBody>
      </p:sp>
      <p:sp>
        <p:nvSpPr>
          <p:cNvPr id="40968" name="矩形 15"/>
          <p:cNvSpPr>
            <a:spLocks noChangeArrowheads="1"/>
          </p:cNvSpPr>
          <p:nvPr/>
        </p:nvSpPr>
        <p:spPr bwMode="auto">
          <a:xfrm>
            <a:off x="539750" y="1525588"/>
            <a:ext cx="2232025"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endParaRPr lang="zh-CN" altLang="en-US" sz="4200">
              <a:solidFill>
                <a:schemeClr val="accent2"/>
              </a:solidFill>
              <a:latin typeface="Arial" panose="020B0604020202020204" pitchFamily="34" charset="0"/>
              <a:ea typeface="黑体"/>
              <a:cs typeface="黑体"/>
            </a:endParaRPr>
          </a:p>
        </p:txBody>
      </p:sp>
      <p:sp>
        <p:nvSpPr>
          <p:cNvPr id="40969" name="矩形 16"/>
          <p:cNvSpPr>
            <a:spLocks noChangeArrowheads="1"/>
          </p:cNvSpPr>
          <p:nvPr/>
        </p:nvSpPr>
        <p:spPr bwMode="auto">
          <a:xfrm>
            <a:off x="539750" y="1525588"/>
            <a:ext cx="2519363" cy="2624137"/>
          </a:xfrm>
          <a:prstGeom prst="rect">
            <a:avLst/>
          </a:prstGeom>
          <a:noFill/>
          <a:ln w="19050">
            <a:solidFill>
              <a:srgbClr val="F89108"/>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endParaRPr lang="zh-CN" altLang="en-US" sz="4200">
              <a:solidFill>
                <a:schemeClr val="accent2"/>
              </a:solidFill>
              <a:latin typeface="Arial" panose="020B0604020202020204" pitchFamily="34" charset="0"/>
              <a:ea typeface="黑体"/>
              <a:cs typeface="黑体"/>
            </a:endParaRPr>
          </a:p>
        </p:txBody>
      </p:sp>
      <p:cxnSp>
        <p:nvCxnSpPr>
          <p:cNvPr id="40970" name="直接连接符 18"/>
          <p:cNvCxnSpPr>
            <a:cxnSpLocks noChangeShapeType="1"/>
            <a:stCxn id="40969" idx="1"/>
            <a:endCxn id="40969" idx="3"/>
          </p:cNvCxnSpPr>
          <p:nvPr/>
        </p:nvCxnSpPr>
        <p:spPr bwMode="auto">
          <a:xfrm>
            <a:off x="539750" y="2836863"/>
            <a:ext cx="2519363" cy="0"/>
          </a:xfrm>
          <a:prstGeom prst="line">
            <a:avLst/>
          </a:prstGeom>
          <a:noFill/>
          <a:ln w="9525">
            <a:solidFill>
              <a:srgbClr val="F89108"/>
            </a:solidFill>
            <a:round/>
            <a:headEnd/>
            <a:tailEnd/>
          </a:ln>
          <a:extLst>
            <a:ext uri="{909E8E84-426E-40DD-AFC4-6F175D3DCCD1}">
              <a14:hiddenFill xmlns:a14="http://schemas.microsoft.com/office/drawing/2010/main">
                <a:noFill/>
              </a14:hiddenFill>
            </a:ext>
          </a:extLst>
        </p:spPr>
      </p:cxnSp>
      <p:sp>
        <p:nvSpPr>
          <p:cNvPr id="40971" name="矩形 21"/>
          <p:cNvSpPr>
            <a:spLocks noChangeArrowheads="1"/>
          </p:cNvSpPr>
          <p:nvPr/>
        </p:nvSpPr>
        <p:spPr bwMode="auto">
          <a:xfrm>
            <a:off x="4152900" y="1525588"/>
            <a:ext cx="4667250" cy="2554287"/>
          </a:xfrm>
          <a:prstGeom prst="rect">
            <a:avLst/>
          </a:prstGeom>
          <a:noFill/>
          <a:ln w="19050">
            <a:solidFill>
              <a:srgbClr val="F89108"/>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endParaRPr lang="zh-CN" altLang="en-US" sz="4200">
              <a:solidFill>
                <a:schemeClr val="accent2"/>
              </a:solidFill>
              <a:latin typeface="Arial" panose="020B0604020202020204" pitchFamily="34" charset="0"/>
              <a:ea typeface="黑体"/>
              <a:cs typeface="黑体"/>
            </a:endParaRPr>
          </a:p>
        </p:txBody>
      </p:sp>
      <p:sp>
        <p:nvSpPr>
          <p:cNvPr id="40972" name="矩形 23"/>
          <p:cNvSpPr>
            <a:spLocks noChangeArrowheads="1"/>
          </p:cNvSpPr>
          <p:nvPr/>
        </p:nvSpPr>
        <p:spPr bwMode="auto">
          <a:xfrm>
            <a:off x="4152900" y="4956175"/>
            <a:ext cx="4667250" cy="1798638"/>
          </a:xfrm>
          <a:prstGeom prst="rect">
            <a:avLst/>
          </a:prstGeom>
          <a:noFill/>
          <a:ln w="9525">
            <a:solidFill>
              <a:srgbClr val="F89108"/>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endParaRPr lang="zh-CN" altLang="en-US" sz="4200">
              <a:solidFill>
                <a:schemeClr val="accent2"/>
              </a:solidFill>
              <a:latin typeface="Arial" panose="020B0604020202020204" pitchFamily="34" charset="0"/>
              <a:ea typeface="黑体"/>
              <a:cs typeface="黑体"/>
            </a:endParaRPr>
          </a:p>
        </p:txBody>
      </p:sp>
      <p:cxnSp>
        <p:nvCxnSpPr>
          <p:cNvPr id="40973" name="直接连接符 25"/>
          <p:cNvCxnSpPr>
            <a:cxnSpLocks noChangeShapeType="1"/>
          </p:cNvCxnSpPr>
          <p:nvPr/>
        </p:nvCxnSpPr>
        <p:spPr bwMode="auto">
          <a:xfrm>
            <a:off x="6659563" y="4956175"/>
            <a:ext cx="0" cy="1806575"/>
          </a:xfrm>
          <a:prstGeom prst="line">
            <a:avLst/>
          </a:prstGeom>
          <a:noFill/>
          <a:ln w="19050">
            <a:solidFill>
              <a:srgbClr val="F89108"/>
            </a:solidFill>
            <a:round/>
            <a:headEnd/>
            <a:tailEnd/>
          </a:ln>
          <a:extLst>
            <a:ext uri="{909E8E84-426E-40DD-AFC4-6F175D3DCCD1}">
              <a14:hiddenFill xmlns:a14="http://schemas.microsoft.com/office/drawing/2010/main">
                <a:noFill/>
              </a14:hiddenFill>
            </a:ext>
          </a:extLst>
        </p:spPr>
      </p:cxnSp>
      <p:sp>
        <p:nvSpPr>
          <p:cNvPr id="40974" name="右箭头 26"/>
          <p:cNvSpPr>
            <a:spLocks noChangeArrowheads="1"/>
          </p:cNvSpPr>
          <p:nvPr/>
        </p:nvSpPr>
        <p:spPr bwMode="auto">
          <a:xfrm>
            <a:off x="3275013" y="2606675"/>
            <a:ext cx="720725" cy="392113"/>
          </a:xfrm>
          <a:prstGeom prst="rightArrow">
            <a:avLst>
              <a:gd name="adj1" fmla="val 50000"/>
              <a:gd name="adj2" fmla="val 50061"/>
            </a:avLst>
          </a:prstGeom>
          <a:solidFill>
            <a:schemeClr val="tx1"/>
          </a:solidFill>
          <a:ln w="9525">
            <a:solidFill>
              <a:srgbClr val="F89108"/>
            </a:solidFill>
            <a:round/>
            <a:headEnd/>
            <a:tailEnd/>
          </a:ln>
        </p:spPr>
        <p:txBody>
          <a:bodyPr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endParaRPr lang="zh-CN" altLang="en-US" sz="4200">
              <a:solidFill>
                <a:schemeClr val="accent2"/>
              </a:solidFill>
              <a:latin typeface="Arial" panose="020B0604020202020204" pitchFamily="34" charset="0"/>
              <a:ea typeface="黑体"/>
              <a:cs typeface="黑体"/>
            </a:endParaRPr>
          </a:p>
        </p:txBody>
      </p:sp>
      <p:sp>
        <p:nvSpPr>
          <p:cNvPr id="40975" name="右箭头 27"/>
          <p:cNvSpPr>
            <a:spLocks noChangeArrowheads="1"/>
          </p:cNvSpPr>
          <p:nvPr/>
        </p:nvSpPr>
        <p:spPr bwMode="auto">
          <a:xfrm flipH="1">
            <a:off x="3021013" y="5638800"/>
            <a:ext cx="1009650" cy="392113"/>
          </a:xfrm>
          <a:prstGeom prst="rightArrow">
            <a:avLst>
              <a:gd name="adj1" fmla="val 50000"/>
              <a:gd name="adj2" fmla="val 50020"/>
            </a:avLst>
          </a:prstGeom>
          <a:solidFill>
            <a:schemeClr val="tx1"/>
          </a:solidFill>
          <a:ln w="9525">
            <a:solidFill>
              <a:srgbClr val="F89108"/>
            </a:solidFill>
            <a:round/>
            <a:headEnd/>
            <a:tailEnd/>
          </a:ln>
        </p:spPr>
        <p:txBody>
          <a:bodyPr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endParaRPr lang="zh-CN" altLang="en-US" sz="4200">
              <a:solidFill>
                <a:schemeClr val="accent2"/>
              </a:solidFill>
              <a:latin typeface="Arial" panose="020B0604020202020204" pitchFamily="34" charset="0"/>
              <a:ea typeface="黑体"/>
              <a:cs typeface="黑体"/>
            </a:endParaRPr>
          </a:p>
        </p:txBody>
      </p:sp>
      <p:sp>
        <p:nvSpPr>
          <p:cNvPr id="40976" name="文本框 31"/>
          <p:cNvSpPr txBox="1">
            <a:spLocks noChangeArrowheads="1"/>
          </p:cNvSpPr>
          <p:nvPr/>
        </p:nvSpPr>
        <p:spPr bwMode="auto">
          <a:xfrm>
            <a:off x="755650" y="2513013"/>
            <a:ext cx="21955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CN" sz="1600" b="1"/>
              <a:t>Reflectivity factors</a:t>
            </a:r>
            <a:endParaRPr lang="zh-CN" altLang="en-US" sz="1600" b="1"/>
          </a:p>
        </p:txBody>
      </p:sp>
      <p:sp>
        <p:nvSpPr>
          <p:cNvPr id="40977" name="文本框 32"/>
          <p:cNvSpPr txBox="1">
            <a:spLocks noChangeArrowheads="1"/>
          </p:cNvSpPr>
          <p:nvPr/>
        </p:nvSpPr>
        <p:spPr bwMode="auto">
          <a:xfrm>
            <a:off x="814388" y="3759200"/>
            <a:ext cx="22145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CN" sz="1600" b="1"/>
              <a:t>Time-series rainfall</a:t>
            </a:r>
            <a:endParaRPr lang="zh-CN" altLang="en-US" sz="1600" b="1"/>
          </a:p>
        </p:txBody>
      </p:sp>
      <p:sp>
        <p:nvSpPr>
          <p:cNvPr id="40978" name="文本框 34"/>
          <p:cNvSpPr txBox="1">
            <a:spLocks noChangeArrowheads="1"/>
          </p:cNvSpPr>
          <p:nvPr/>
        </p:nvSpPr>
        <p:spPr bwMode="auto">
          <a:xfrm>
            <a:off x="4254500" y="6170613"/>
            <a:ext cx="25288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CN" sz="1600" b="1"/>
              <a:t>Reflectivity factors for</a:t>
            </a:r>
            <a:r>
              <a:rPr lang="zh-CN" altLang="en-US" sz="1600" b="1"/>
              <a:t> </a:t>
            </a:r>
            <a:r>
              <a:rPr lang="en-US" altLang="zh-CN" sz="1600" b="1"/>
              <a:t>each rain process</a:t>
            </a:r>
          </a:p>
        </p:txBody>
      </p:sp>
      <p:sp>
        <p:nvSpPr>
          <p:cNvPr id="40979" name="文本框 36"/>
          <p:cNvSpPr txBox="1">
            <a:spLocks noChangeArrowheads="1"/>
          </p:cNvSpPr>
          <p:nvPr/>
        </p:nvSpPr>
        <p:spPr bwMode="auto">
          <a:xfrm>
            <a:off x="6932613" y="6176963"/>
            <a:ext cx="1887537"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CN" sz="1600" b="1"/>
              <a:t>Rainfall for each rain process</a:t>
            </a:r>
            <a:endParaRPr lang="zh-CN" altLang="en-US" sz="1600" b="1"/>
          </a:p>
        </p:txBody>
      </p:sp>
      <p:sp>
        <p:nvSpPr>
          <p:cNvPr id="40980" name="文本框 37"/>
          <p:cNvSpPr txBox="1">
            <a:spLocks noChangeArrowheads="1"/>
          </p:cNvSpPr>
          <p:nvPr/>
        </p:nvSpPr>
        <p:spPr bwMode="auto">
          <a:xfrm>
            <a:off x="1069975" y="5838825"/>
            <a:ext cx="12430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CN" sz="1600" b="1"/>
              <a:t>RANLIST</a:t>
            </a:r>
            <a:endParaRPr lang="zh-CN" altLang="en-US" sz="1600" b="1"/>
          </a:p>
        </p:txBody>
      </p:sp>
      <p:sp>
        <p:nvSpPr>
          <p:cNvPr id="40981" name="文本框 40"/>
          <p:cNvSpPr txBox="1">
            <a:spLocks noChangeArrowheads="1"/>
          </p:cNvSpPr>
          <p:nvPr/>
        </p:nvSpPr>
        <p:spPr bwMode="auto">
          <a:xfrm>
            <a:off x="5273675" y="3473450"/>
            <a:ext cx="24225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CN" sz="1800" b="1"/>
              <a:t>Data preprocessing</a:t>
            </a:r>
            <a:endParaRPr lang="zh-CN" altLang="en-US" sz="1800" b="1"/>
          </a:p>
        </p:txBody>
      </p:sp>
      <p:sp>
        <p:nvSpPr>
          <p:cNvPr id="40982" name="文本框 41"/>
          <p:cNvSpPr txBox="1">
            <a:spLocks noChangeArrowheads="1"/>
          </p:cNvSpPr>
          <p:nvPr/>
        </p:nvSpPr>
        <p:spPr bwMode="auto">
          <a:xfrm>
            <a:off x="827088" y="4543425"/>
            <a:ext cx="22399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CN" sz="1800" b="1"/>
              <a:t>Model training by rain processes</a:t>
            </a:r>
            <a:endParaRPr lang="zh-CN" altLang="en-US" sz="1800" b="1"/>
          </a:p>
        </p:txBody>
      </p:sp>
      <p:sp>
        <p:nvSpPr>
          <p:cNvPr id="40983" name="下箭头 42"/>
          <p:cNvSpPr>
            <a:spLocks noChangeArrowheads="1"/>
          </p:cNvSpPr>
          <p:nvPr/>
        </p:nvSpPr>
        <p:spPr bwMode="auto">
          <a:xfrm>
            <a:off x="6484938" y="4154488"/>
            <a:ext cx="422275" cy="642937"/>
          </a:xfrm>
          <a:prstGeom prst="downArrow">
            <a:avLst>
              <a:gd name="adj1" fmla="val 50000"/>
              <a:gd name="adj2" fmla="val 49857"/>
            </a:avLst>
          </a:prstGeom>
          <a:solidFill>
            <a:schemeClr val="tx1"/>
          </a:solidFill>
          <a:ln w="9525">
            <a:solidFill>
              <a:srgbClr val="F89108"/>
            </a:solidFill>
            <a:round/>
            <a:headEnd/>
            <a:tailEnd/>
          </a:ln>
        </p:spPr>
        <p:txBody>
          <a:bodyPr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endParaRPr lang="zh-CN" altLang="en-US" sz="4200">
              <a:solidFill>
                <a:schemeClr val="accent2"/>
              </a:solidFill>
              <a:latin typeface="Arial" panose="020B0604020202020204" pitchFamily="34" charset="0"/>
              <a:ea typeface="黑体"/>
              <a:cs typeface="黑体"/>
            </a:endParaRPr>
          </a:p>
        </p:txBody>
      </p:sp>
      <p:sp>
        <p:nvSpPr>
          <p:cNvPr id="40984" name="文本框 43"/>
          <p:cNvSpPr txBox="1">
            <a:spLocks noChangeArrowheads="1"/>
          </p:cNvSpPr>
          <p:nvPr/>
        </p:nvSpPr>
        <p:spPr bwMode="auto">
          <a:xfrm>
            <a:off x="7416800" y="4132263"/>
            <a:ext cx="140335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CN" sz="1800" b="1"/>
              <a:t>Obtain rain </a:t>
            </a:r>
          </a:p>
          <a:p>
            <a:pPr>
              <a:spcBef>
                <a:spcPct val="0"/>
              </a:spcBef>
              <a:buClrTx/>
              <a:buSzTx/>
              <a:buFontTx/>
              <a:buNone/>
            </a:pPr>
            <a:r>
              <a:rPr lang="en-US" altLang="zh-CN" sz="1800" b="1"/>
              <a:t>processes</a:t>
            </a:r>
            <a:endParaRPr lang="zh-CN" altLang="en-US" sz="1800" b="1"/>
          </a:p>
        </p:txBody>
      </p:sp>
      <p:sp>
        <p:nvSpPr>
          <p:cNvPr id="40985" name="文本框 44"/>
          <p:cNvSpPr txBox="1">
            <a:spLocks noChangeArrowheads="1"/>
          </p:cNvSpPr>
          <p:nvPr/>
        </p:nvSpPr>
        <p:spPr bwMode="auto">
          <a:xfrm>
            <a:off x="4106863" y="4303713"/>
            <a:ext cx="2552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CN" sz="1800" b="1"/>
              <a:t>Accroding to rainfall</a:t>
            </a:r>
            <a:endParaRPr lang="zh-CN" altLang="en-US" sz="1800" b="1"/>
          </a:p>
        </p:txBody>
      </p:sp>
      <p:graphicFrame>
        <p:nvGraphicFramePr>
          <p:cNvPr id="4" name="图示 3">
            <a:extLst>
              <a:ext uri="{FF2B5EF4-FFF2-40B4-BE49-F238E27FC236}">
                <a16:creationId xmlns:a16="http://schemas.microsoft.com/office/drawing/2014/main" id="{656F5543-1B24-4B55-8BE9-3308C5B47C31}"/>
              </a:ext>
            </a:extLst>
          </p:cNvPr>
          <p:cNvGraphicFramePr/>
          <p:nvPr/>
        </p:nvGraphicFramePr>
        <p:xfrm>
          <a:off x="4254691" y="1250492"/>
          <a:ext cx="4565781" cy="200870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pSp>
        <p:nvGrpSpPr>
          <p:cNvPr id="40987" name="组合 30"/>
          <p:cNvGrpSpPr>
            <a:grpSpLocks/>
          </p:cNvGrpSpPr>
          <p:nvPr/>
        </p:nvGrpSpPr>
        <p:grpSpPr bwMode="auto">
          <a:xfrm>
            <a:off x="4259263" y="2565400"/>
            <a:ext cx="1754187" cy="701675"/>
            <a:chOff x="2006" y="653447"/>
            <a:chExt cx="1754526" cy="701810"/>
          </a:xfrm>
        </p:grpSpPr>
        <p:sp>
          <p:nvSpPr>
            <p:cNvPr id="46" name="五边形 45">
              <a:extLst>
                <a:ext uri="{FF2B5EF4-FFF2-40B4-BE49-F238E27FC236}">
                  <a16:creationId xmlns:a16="http://schemas.microsoft.com/office/drawing/2014/main" id="{32AAD6EF-11BB-4A13-96B2-3073C9D6196F}"/>
                </a:ext>
              </a:extLst>
            </p:cNvPr>
            <p:cNvSpPr/>
            <p:nvPr/>
          </p:nvSpPr>
          <p:spPr>
            <a:xfrm>
              <a:off x="2006" y="653447"/>
              <a:ext cx="1754526" cy="701810"/>
            </a:xfrm>
            <a:prstGeom prst="homePlate">
              <a:avLst/>
            </a:prstGeom>
            <a:solidFill>
              <a:srgbClr val="00B0F0"/>
            </a:solidFill>
            <a:ln>
              <a:solidFill>
                <a:srgbClr val="0000FF"/>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47" name="五边形 4">
              <a:extLst>
                <a:ext uri="{FF2B5EF4-FFF2-40B4-BE49-F238E27FC236}">
                  <a16:creationId xmlns:a16="http://schemas.microsoft.com/office/drawing/2014/main" id="{5719F463-A0BB-46DD-8DDE-0DFAAE862DCB}"/>
                </a:ext>
              </a:extLst>
            </p:cNvPr>
            <p:cNvSpPr/>
            <p:nvPr/>
          </p:nvSpPr>
          <p:spPr>
            <a:xfrm>
              <a:off x="2006" y="653447"/>
              <a:ext cx="1579867" cy="701810"/>
            </a:xfrm>
            <a:prstGeom prst="rect">
              <a:avLst/>
            </a:prstGeom>
          </p:spPr>
          <p:style>
            <a:lnRef idx="0">
              <a:scrgbClr r="0" g="0" b="0"/>
            </a:lnRef>
            <a:fillRef idx="0">
              <a:scrgbClr r="0" g="0" b="0"/>
            </a:fillRef>
            <a:effectRef idx="0">
              <a:scrgbClr r="0" g="0" b="0"/>
            </a:effectRef>
            <a:fontRef idx="minor">
              <a:schemeClr val="lt1"/>
            </a:fontRef>
          </p:style>
          <p:txBody>
            <a:bodyPr lIns="69342" tIns="34671" rIns="17336" bIns="34671" anchor="ctr"/>
            <a:lstStyle>
              <a:lvl1pPr defTabSz="57785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defTabSz="5778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defTabSz="57785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defTabSz="57785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defTabSz="57785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defTabSz="57785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defTabSz="57785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defTabSz="57785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defTabSz="57785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a:lnSpc>
                  <a:spcPct val="90000"/>
                </a:lnSpc>
                <a:spcBef>
                  <a:spcPct val="0"/>
                </a:spcBef>
                <a:spcAft>
                  <a:spcPct val="35000"/>
                </a:spcAft>
                <a:buClrTx/>
                <a:buSzTx/>
                <a:buFontTx/>
                <a:buNone/>
              </a:pPr>
              <a:r>
                <a:rPr lang="en-US" altLang="zh-CN" sz="1300" b="1">
                  <a:solidFill>
                    <a:srgbClr val="FFFFFF"/>
                  </a:solidFill>
                  <a:ea typeface="SimSun" panose="02010600030101010101" pitchFamily="2" charset="-122"/>
                </a:rPr>
                <a:t>Temporal</a:t>
              </a:r>
            </a:p>
            <a:p>
              <a:pPr algn="ctr">
                <a:lnSpc>
                  <a:spcPct val="90000"/>
                </a:lnSpc>
                <a:spcBef>
                  <a:spcPct val="0"/>
                </a:spcBef>
                <a:spcAft>
                  <a:spcPct val="35000"/>
                </a:spcAft>
                <a:buClrTx/>
                <a:buSzTx/>
                <a:buFontTx/>
                <a:buNone/>
              </a:pPr>
              <a:r>
                <a:rPr lang="en-US" altLang="zh-CN" sz="1300" b="1">
                  <a:solidFill>
                    <a:srgbClr val="FFFFFF"/>
                  </a:solidFill>
                  <a:ea typeface="SimSun" panose="02010600030101010101" pitchFamily="2" charset="-122"/>
                </a:rPr>
                <a:t>Interpolation</a:t>
              </a:r>
              <a:endParaRPr lang="zh-CN" altLang="en-US" sz="1300" b="1">
                <a:solidFill>
                  <a:srgbClr val="FFFFFF"/>
                </a:solidFill>
                <a:ea typeface="SimSun" panose="02010600030101010101" pitchFamily="2" charset="-122"/>
              </a:endParaRPr>
            </a:p>
          </p:txBody>
        </p:sp>
      </p:grpSp>
      <p:grpSp>
        <p:nvGrpSpPr>
          <p:cNvPr id="40988" name="组合 35"/>
          <p:cNvGrpSpPr>
            <a:grpSpLocks/>
          </p:cNvGrpSpPr>
          <p:nvPr/>
        </p:nvGrpSpPr>
        <p:grpSpPr bwMode="auto">
          <a:xfrm>
            <a:off x="5662613" y="2565400"/>
            <a:ext cx="1754187" cy="701675"/>
            <a:chOff x="1405627" y="653447"/>
            <a:chExt cx="1754526" cy="701810"/>
          </a:xfrm>
        </p:grpSpPr>
        <p:sp>
          <p:nvSpPr>
            <p:cNvPr id="39" name="燕尾形 38">
              <a:extLst>
                <a:ext uri="{FF2B5EF4-FFF2-40B4-BE49-F238E27FC236}">
                  <a16:creationId xmlns:a16="http://schemas.microsoft.com/office/drawing/2014/main" id="{D62EC4D4-027A-4B45-B6FF-67C91E46C091}"/>
                </a:ext>
              </a:extLst>
            </p:cNvPr>
            <p:cNvSpPr/>
            <p:nvPr/>
          </p:nvSpPr>
          <p:spPr>
            <a:xfrm>
              <a:off x="1405627" y="653447"/>
              <a:ext cx="1754526" cy="701810"/>
            </a:xfrm>
            <a:prstGeom prst="chevron">
              <a:avLst/>
            </a:prstGeom>
            <a:solidFill>
              <a:srgbClr val="00B0F0"/>
            </a:solidFill>
            <a:ln>
              <a:solidFill>
                <a:srgbClr val="0000FF"/>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40" name="燕尾形 6">
              <a:extLst>
                <a:ext uri="{FF2B5EF4-FFF2-40B4-BE49-F238E27FC236}">
                  <a16:creationId xmlns:a16="http://schemas.microsoft.com/office/drawing/2014/main" id="{3C2A4C95-A20E-473C-AEE3-DBBFDBC9390D}"/>
                </a:ext>
              </a:extLst>
            </p:cNvPr>
            <p:cNvSpPr/>
            <p:nvPr/>
          </p:nvSpPr>
          <p:spPr>
            <a:xfrm>
              <a:off x="1756532" y="653447"/>
              <a:ext cx="1052716" cy="701810"/>
            </a:xfrm>
            <a:prstGeom prst="rect">
              <a:avLst/>
            </a:prstGeom>
          </p:spPr>
          <p:style>
            <a:lnRef idx="0">
              <a:scrgbClr r="0" g="0" b="0"/>
            </a:lnRef>
            <a:fillRef idx="0">
              <a:scrgbClr r="0" g="0" b="0"/>
            </a:fillRef>
            <a:effectRef idx="0">
              <a:scrgbClr r="0" g="0" b="0"/>
            </a:effectRef>
            <a:fontRef idx="minor">
              <a:schemeClr val="lt1"/>
            </a:fontRef>
          </p:style>
          <p:txBody>
            <a:bodyPr lIns="52007" tIns="34671" rIns="17336" bIns="34671" anchor="ctr"/>
            <a:lstStyle>
              <a:lvl1pPr defTabSz="57785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defTabSz="5778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defTabSz="57785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defTabSz="57785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defTabSz="57785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defTabSz="57785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defTabSz="57785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defTabSz="57785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defTabSz="57785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a:lnSpc>
                  <a:spcPct val="90000"/>
                </a:lnSpc>
                <a:spcBef>
                  <a:spcPct val="0"/>
                </a:spcBef>
                <a:spcAft>
                  <a:spcPct val="35000"/>
                </a:spcAft>
                <a:buClrTx/>
                <a:buSzTx/>
                <a:buFontTx/>
                <a:buNone/>
              </a:pPr>
              <a:r>
                <a:rPr lang="en-US" altLang="zh-CN" sz="1300" b="1">
                  <a:solidFill>
                    <a:srgbClr val="FFFFFF"/>
                  </a:solidFill>
                  <a:ea typeface="SimSun" panose="02010600030101010101" pitchFamily="2" charset="-122"/>
                </a:rPr>
                <a:t>Data</a:t>
              </a:r>
            </a:p>
            <a:p>
              <a:pPr algn="ctr">
                <a:lnSpc>
                  <a:spcPct val="90000"/>
                </a:lnSpc>
                <a:spcBef>
                  <a:spcPct val="0"/>
                </a:spcBef>
                <a:spcAft>
                  <a:spcPct val="35000"/>
                </a:spcAft>
                <a:buClrTx/>
                <a:buSzTx/>
                <a:buFontTx/>
                <a:buNone/>
              </a:pPr>
              <a:r>
                <a:rPr lang="en-US" altLang="zh-CN" sz="1300" b="1">
                  <a:solidFill>
                    <a:srgbClr val="FFFFFF"/>
                  </a:solidFill>
                  <a:ea typeface="SimSun" panose="02010600030101010101" pitchFamily="2" charset="-122"/>
                </a:rPr>
                <a:t>Matching</a:t>
              </a:r>
              <a:endParaRPr lang="zh-CN" altLang="en-US" sz="1300" b="1">
                <a:solidFill>
                  <a:srgbClr val="FFFFFF"/>
                </a:solidFill>
                <a:ea typeface="SimSun" panose="02010600030101010101" pitchFamily="2" charset="-122"/>
              </a:endParaRPr>
            </a:p>
          </p:txBody>
        </p:sp>
      </p:grpSp>
      <p:sp>
        <p:nvSpPr>
          <p:cNvPr id="40989" name="标题 1"/>
          <p:cNvSpPr>
            <a:spLocks noGrp="1" noChangeArrowheads="1"/>
          </p:cNvSpPr>
          <p:nvPr>
            <p:ph type="title"/>
          </p:nvPr>
        </p:nvSpPr>
        <p:spPr>
          <a:xfrm>
            <a:off x="0" y="617538"/>
            <a:ext cx="9144000" cy="768350"/>
          </a:xfrm>
          <a:solidFill>
            <a:schemeClr val="accent2">
              <a:alpha val="94116"/>
            </a:schemeClr>
          </a:solidFill>
        </p:spPr>
        <p:txBody>
          <a:bodyPr/>
          <a:lstStyle/>
          <a:p>
            <a:pPr algn="ctr"/>
            <a:r>
              <a:rPr lang="en-US" altLang="zh-CN" sz="3200" smtClean="0">
                <a:solidFill>
                  <a:schemeClr val="bg1"/>
                </a:solidFill>
                <a:latin typeface="Times New Roman" panose="02020603050405020304" pitchFamily="18" charset="0"/>
                <a:ea typeface="SimSun" panose="02010600030101010101" pitchFamily="2" charset="-122"/>
                <a:cs typeface="Times New Roman" panose="02020603050405020304" pitchFamily="18" charset="0"/>
              </a:rPr>
              <a:t>Training RANLIST model</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内容占位符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39750" y="1628775"/>
            <a:ext cx="7993063" cy="5016500"/>
          </a:xfrm>
        </p:spPr>
      </p:pic>
      <p:sp>
        <p:nvSpPr>
          <p:cNvPr id="41987" name="标题 1"/>
          <p:cNvSpPr>
            <a:spLocks noGrp="1" noChangeArrowheads="1"/>
          </p:cNvSpPr>
          <p:nvPr>
            <p:ph type="title"/>
          </p:nvPr>
        </p:nvSpPr>
        <p:spPr>
          <a:xfrm>
            <a:off x="0" y="709613"/>
            <a:ext cx="9144000" cy="584200"/>
          </a:xfrm>
          <a:solidFill>
            <a:schemeClr val="accent2">
              <a:alpha val="94116"/>
            </a:schemeClr>
          </a:solidFill>
        </p:spPr>
        <p:txBody>
          <a:bodyPr/>
          <a:lstStyle/>
          <a:p>
            <a:r>
              <a:rPr lang="en-US" altLang="zh-CN" smtClean="0">
                <a:solidFill>
                  <a:schemeClr val="bg1"/>
                </a:solidFill>
                <a:latin typeface="Times New Roman" panose="02020603050405020304" pitchFamily="18" charset="0"/>
                <a:ea typeface="SimSun" panose="02010600030101010101" pitchFamily="2" charset="-122"/>
                <a:cs typeface="Times New Roman" panose="02020603050405020304" pitchFamily="18" charset="0"/>
              </a:rPr>
              <a:t>Workflow of RANLIST model</a:t>
            </a:r>
          </a:p>
        </p:txBody>
      </p:sp>
    </p:spTree>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标题 1"/>
          <p:cNvSpPr>
            <a:spLocks noGrp="1" noChangeArrowheads="1"/>
          </p:cNvSpPr>
          <p:nvPr>
            <p:ph type="title"/>
          </p:nvPr>
        </p:nvSpPr>
        <p:spPr>
          <a:xfrm>
            <a:off x="0" y="709613"/>
            <a:ext cx="9144000" cy="584200"/>
          </a:xfrm>
          <a:solidFill>
            <a:schemeClr val="accent2">
              <a:alpha val="94116"/>
            </a:schemeClr>
          </a:solidFill>
        </p:spPr>
        <p:txBody>
          <a:bodyPr/>
          <a:lstStyle/>
          <a:p>
            <a:r>
              <a:rPr lang="en-US" altLang="zh-CN" smtClean="0">
                <a:solidFill>
                  <a:schemeClr val="bg1"/>
                </a:solidFill>
                <a:latin typeface="Times New Roman" panose="02020603050405020304" pitchFamily="18" charset="0"/>
                <a:ea typeface="SimSun" panose="02010600030101010101" pitchFamily="2" charset="-122"/>
                <a:cs typeface="Times New Roman" panose="02020603050405020304" pitchFamily="18" charset="0"/>
              </a:rPr>
              <a:t>Data sets for experiments</a:t>
            </a:r>
          </a:p>
        </p:txBody>
      </p:sp>
      <p:pic>
        <p:nvPicPr>
          <p:cNvPr id="43011" name="内容占位符 7"/>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16013" y="1628775"/>
            <a:ext cx="6551612" cy="4846638"/>
          </a:xfrm>
        </p:spPr>
      </p:pic>
    </p:spTree>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内容占位符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95288" y="1484313"/>
            <a:ext cx="8064500" cy="5092700"/>
          </a:xfrm>
        </p:spPr>
      </p:pic>
      <p:sp>
        <p:nvSpPr>
          <p:cNvPr id="44035" name="标题 1"/>
          <p:cNvSpPr>
            <a:spLocks noGrp="1" noChangeArrowheads="1"/>
          </p:cNvSpPr>
          <p:nvPr>
            <p:ph type="title"/>
          </p:nvPr>
        </p:nvSpPr>
        <p:spPr>
          <a:xfrm>
            <a:off x="0" y="709613"/>
            <a:ext cx="9144000" cy="584200"/>
          </a:xfrm>
          <a:solidFill>
            <a:schemeClr val="accent2">
              <a:alpha val="94116"/>
            </a:schemeClr>
          </a:solidFill>
        </p:spPr>
        <p:txBody>
          <a:bodyPr/>
          <a:lstStyle/>
          <a:p>
            <a:r>
              <a:rPr lang="en-US" altLang="zh-CN" smtClean="0">
                <a:solidFill>
                  <a:schemeClr val="bg1"/>
                </a:solidFill>
                <a:latin typeface="Times New Roman" panose="02020603050405020304" pitchFamily="18" charset="0"/>
                <a:ea typeface="SimSun" panose="02010600030101010101" pitchFamily="2" charset="-122"/>
                <a:cs typeface="Times New Roman" panose="02020603050405020304" pitchFamily="18" charset="0"/>
              </a:rPr>
              <a:t>Experimental areas</a:t>
            </a:r>
          </a:p>
        </p:txBody>
      </p:sp>
    </p:spTree>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Content Placeholder 1"/>
          <p:cNvSpPr>
            <a:spLocks noGrp="1" noChangeArrowheads="1"/>
          </p:cNvSpPr>
          <p:nvPr>
            <p:ph idx="1"/>
          </p:nvPr>
        </p:nvSpPr>
        <p:spPr>
          <a:xfrm>
            <a:off x="609600" y="1447800"/>
            <a:ext cx="8991600" cy="4419600"/>
          </a:xfrm>
        </p:spPr>
        <p:txBody>
          <a:bodyPr/>
          <a:lstStyle/>
          <a:p>
            <a:endParaRPr lang="en-US" altLang="zh-CN" sz="2400" dirty="0" smtClean="0">
              <a:solidFill>
                <a:schemeClr val="tx2"/>
              </a:solidFill>
              <a:ea typeface="MS Mincho" pitchFamily="49" charset="-128"/>
            </a:endParaRPr>
          </a:p>
          <a:p>
            <a:r>
              <a:rPr lang="en-US" altLang="zh-CN" sz="2400" dirty="0" smtClean="0">
                <a:solidFill>
                  <a:schemeClr val="tx2"/>
                </a:solidFill>
                <a:ea typeface="MS Mincho" pitchFamily="49" charset="-128"/>
              </a:rPr>
              <a:t>A</a:t>
            </a:r>
            <a:r>
              <a:rPr lang="zh-CN" altLang="en-US" sz="2400" dirty="0" smtClean="0">
                <a:solidFill>
                  <a:schemeClr val="tx2"/>
                </a:solidFill>
                <a:ea typeface="MS Mincho" pitchFamily="49" charset="-128"/>
              </a:rPr>
              <a:t> </a:t>
            </a:r>
            <a:r>
              <a:rPr lang="en-US" altLang="zh-CN" sz="2400" dirty="0" smtClean="0">
                <a:solidFill>
                  <a:schemeClr val="tx2"/>
                </a:solidFill>
                <a:ea typeface="MS Mincho" pitchFamily="49" charset="-128"/>
              </a:rPr>
              <a:t>Basic</a:t>
            </a:r>
            <a:r>
              <a:rPr lang="zh-CN" altLang="en-US" sz="2400" dirty="0" smtClean="0">
                <a:solidFill>
                  <a:schemeClr val="tx2"/>
                </a:solidFill>
                <a:ea typeface="MS Mincho" pitchFamily="49" charset="-128"/>
              </a:rPr>
              <a:t> </a:t>
            </a:r>
            <a:r>
              <a:rPr lang="en-US" altLang="zh-CN" sz="2400" dirty="0" smtClean="0">
                <a:solidFill>
                  <a:schemeClr val="tx2"/>
                </a:solidFill>
                <a:ea typeface="MS Mincho" pitchFamily="49" charset="-128"/>
              </a:rPr>
              <a:t>Idea:</a:t>
            </a:r>
            <a:r>
              <a:rPr lang="zh-CN" altLang="en-US" sz="2400" dirty="0" smtClean="0">
                <a:solidFill>
                  <a:schemeClr val="tx2"/>
                </a:solidFill>
                <a:ea typeface="MS Mincho" pitchFamily="49" charset="-128"/>
              </a:rPr>
              <a:t> </a:t>
            </a:r>
            <a:r>
              <a:rPr lang="en-US" altLang="zh-CN" sz="2400" dirty="0" smtClean="0">
                <a:solidFill>
                  <a:schemeClr val="tx2"/>
                </a:solidFill>
                <a:ea typeface="MS Mincho" pitchFamily="49" charset="-128"/>
              </a:rPr>
              <a:t>cloud,</a:t>
            </a:r>
            <a:r>
              <a:rPr lang="zh-CN" altLang="en-US" sz="2400" dirty="0" smtClean="0">
                <a:solidFill>
                  <a:schemeClr val="tx2"/>
                </a:solidFill>
                <a:ea typeface="MS Mincho" pitchFamily="49" charset="-128"/>
              </a:rPr>
              <a:t> </a:t>
            </a:r>
            <a:r>
              <a:rPr lang="en-US" altLang="zh-CN" sz="2400" dirty="0" err="1" smtClean="0">
                <a:solidFill>
                  <a:schemeClr val="tx2"/>
                </a:solidFill>
                <a:ea typeface="MS Mincho" pitchFamily="49" charset="-128"/>
              </a:rPr>
              <a:t>IoT</a:t>
            </a:r>
            <a:r>
              <a:rPr lang="en-US" altLang="zh-CN" sz="2400" dirty="0" smtClean="0">
                <a:solidFill>
                  <a:schemeClr val="tx2"/>
                </a:solidFill>
                <a:ea typeface="MS Mincho" pitchFamily="49" charset="-128"/>
              </a:rPr>
              <a:t>,</a:t>
            </a:r>
            <a:r>
              <a:rPr lang="zh-CN" altLang="en-US" sz="2400" dirty="0" smtClean="0">
                <a:solidFill>
                  <a:schemeClr val="tx2"/>
                </a:solidFill>
                <a:ea typeface="MS Mincho" pitchFamily="49" charset="-128"/>
              </a:rPr>
              <a:t> </a:t>
            </a:r>
            <a:r>
              <a:rPr lang="en-US" altLang="zh-CN" sz="2400" dirty="0" smtClean="0">
                <a:solidFill>
                  <a:schemeClr val="tx2"/>
                </a:solidFill>
                <a:ea typeface="MS Mincho" pitchFamily="49" charset="-128"/>
              </a:rPr>
              <a:t>SDN,</a:t>
            </a:r>
            <a:r>
              <a:rPr lang="zh-CN" altLang="en-US" sz="2400" dirty="0" smtClean="0">
                <a:solidFill>
                  <a:schemeClr val="tx2"/>
                </a:solidFill>
                <a:ea typeface="MS Mincho" pitchFamily="49" charset="-128"/>
              </a:rPr>
              <a:t> </a:t>
            </a:r>
            <a:r>
              <a:rPr lang="en-US" altLang="zh-CN" sz="2400" dirty="0" smtClean="0">
                <a:solidFill>
                  <a:schemeClr val="tx2"/>
                </a:solidFill>
                <a:ea typeface="MS Mincho" pitchFamily="49" charset="-128"/>
              </a:rPr>
              <a:t>…</a:t>
            </a:r>
          </a:p>
          <a:p>
            <a:endParaRPr lang="en-US" altLang="zh-CN" sz="2400" dirty="0" smtClean="0">
              <a:solidFill>
                <a:schemeClr val="tx2"/>
              </a:solidFill>
              <a:ea typeface="MS Mincho" pitchFamily="49" charset="-128"/>
            </a:endParaRPr>
          </a:p>
          <a:p>
            <a:r>
              <a:rPr lang="en-US" altLang="zh-CN" sz="2400" dirty="0" smtClean="0">
                <a:solidFill>
                  <a:schemeClr val="tx2"/>
                </a:solidFill>
                <a:ea typeface="MS Mincho" pitchFamily="49" charset="-128"/>
              </a:rPr>
              <a:t>Rainfall Estimation Systems</a:t>
            </a:r>
            <a:r>
              <a:rPr lang="en-US" altLang="en-US" sz="2400" dirty="0" smtClean="0">
                <a:solidFill>
                  <a:schemeClr val="tx2"/>
                </a:solidFill>
                <a:ea typeface="MS Mincho" pitchFamily="49" charset="-128"/>
              </a:rPr>
              <a:t/>
            </a:r>
            <a:br>
              <a:rPr lang="en-US" altLang="en-US" sz="2400" dirty="0" smtClean="0">
                <a:solidFill>
                  <a:schemeClr val="tx2"/>
                </a:solidFill>
                <a:ea typeface="MS Mincho" pitchFamily="49" charset="-128"/>
              </a:rPr>
            </a:br>
            <a:endParaRPr lang="en-US" altLang="en-US" sz="2400" dirty="0" smtClean="0">
              <a:solidFill>
                <a:schemeClr val="tx2"/>
              </a:solidFill>
              <a:ea typeface="MS Mincho" pitchFamily="49" charset="-128"/>
            </a:endParaRPr>
          </a:p>
          <a:p>
            <a:r>
              <a:rPr lang="en-US" altLang="zh-CN" sz="2400" dirty="0">
                <a:solidFill>
                  <a:schemeClr val="tx2"/>
                </a:solidFill>
                <a:ea typeface="MS Mincho" pitchFamily="49" charset="-128"/>
              </a:rPr>
              <a:t>Data Fusion in Mobile Wireless Sensor </a:t>
            </a:r>
            <a:r>
              <a:rPr lang="en-US" altLang="zh-CN" sz="2400" dirty="0" smtClean="0">
                <a:solidFill>
                  <a:schemeClr val="tx2"/>
                </a:solidFill>
                <a:ea typeface="MS Mincho" pitchFamily="49" charset="-128"/>
              </a:rPr>
              <a:t>Networks</a:t>
            </a:r>
            <a:br>
              <a:rPr lang="en-US" altLang="zh-CN" sz="2400" dirty="0" smtClean="0">
                <a:solidFill>
                  <a:schemeClr val="tx2"/>
                </a:solidFill>
                <a:ea typeface="MS Mincho" pitchFamily="49" charset="-128"/>
              </a:rPr>
            </a:br>
            <a:endParaRPr lang="en-US" altLang="zh-CN" sz="2400" dirty="0" smtClean="0">
              <a:solidFill>
                <a:schemeClr val="tx2"/>
              </a:solidFill>
              <a:ea typeface="MS Mincho" pitchFamily="49" charset="-128"/>
            </a:endParaRPr>
          </a:p>
          <a:p>
            <a:r>
              <a:rPr lang="en-US" altLang="en-US" sz="2400" dirty="0" smtClean="0">
                <a:solidFill>
                  <a:schemeClr val="tx2"/>
                </a:solidFill>
                <a:ea typeface="MS Mincho" pitchFamily="49" charset="-128"/>
              </a:rPr>
              <a:t>NSU </a:t>
            </a:r>
            <a:r>
              <a:rPr lang="en-US" altLang="en-US" sz="2400" dirty="0">
                <a:solidFill>
                  <a:schemeClr val="tx2"/>
                </a:solidFill>
                <a:ea typeface="MS Mincho" pitchFamily="49" charset="-128"/>
              </a:rPr>
              <a:t>Computer Science Beowulf Computing </a:t>
            </a:r>
            <a:r>
              <a:rPr lang="en-US" altLang="en-US" sz="2400" dirty="0" smtClean="0">
                <a:solidFill>
                  <a:schemeClr val="tx2"/>
                </a:solidFill>
                <a:ea typeface="MS Mincho" pitchFamily="49" charset="-128"/>
              </a:rPr>
              <a:t>Cluster</a:t>
            </a:r>
            <a:endParaRPr lang="en-US" altLang="en-US" sz="2400" dirty="0">
              <a:solidFill>
                <a:schemeClr val="tx2"/>
              </a:solidFill>
              <a:ea typeface="MS Mincho" pitchFamily="49" charset="-128"/>
            </a:endParaRPr>
          </a:p>
        </p:txBody>
      </p:sp>
      <p:sp>
        <p:nvSpPr>
          <p:cNvPr id="3" name="Title 2">
            <a:extLst>
              <a:ext uri="{FF2B5EF4-FFF2-40B4-BE49-F238E27FC236}">
                <a16:creationId xmlns:a16="http://schemas.microsoft.com/office/drawing/2014/main" id="{6221E528-2A76-4C4A-B12D-759A10BCBFAC}"/>
              </a:ext>
            </a:extLst>
          </p:cNvPr>
          <p:cNvSpPr>
            <a:spLocks noGrp="1"/>
          </p:cNvSpPr>
          <p:nvPr>
            <p:ph type="title"/>
          </p:nvPr>
        </p:nvSpPr>
        <p:spPr>
          <a:xfrm>
            <a:off x="-152400" y="304800"/>
            <a:ext cx="8791575" cy="1058863"/>
          </a:xfrm>
        </p:spPr>
        <p:txBody>
          <a:bodyPr/>
          <a:lstStyle/>
          <a:p>
            <a:pPr algn="ctr">
              <a:defRPr/>
            </a:pPr>
            <a:r>
              <a:rPr lang="en-US" b="1" kern="1200" dirty="0">
                <a:solidFill>
                  <a:srgbClr val="009900"/>
                </a:solidFill>
                <a:ea typeface="MS PGothic" pitchFamily="34" charset="-128"/>
              </a:rPr>
              <a:t>Outline</a:t>
            </a:r>
          </a:p>
        </p:txBody>
      </p:sp>
      <p:sp>
        <p:nvSpPr>
          <p:cNvPr id="22532" name="Text Box 3"/>
          <p:cNvSpPr txBox="1">
            <a:spLocks noChangeArrowheads="1"/>
          </p:cNvSpPr>
          <p:nvPr/>
        </p:nvSpPr>
        <p:spPr bwMode="auto">
          <a:xfrm>
            <a:off x="1660525" y="8747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lnSpc>
                <a:spcPct val="110000"/>
              </a:lnSpc>
              <a:buFont typeface="Wingdings" panose="05000000000000000000" pitchFamily="2" charset="2"/>
              <a:buNone/>
            </a:pPr>
            <a:endParaRPr lang="en-US" altLang="en-US" sz="1800">
              <a:latin typeface="Arial" panose="020B0604020202020204"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标题 1"/>
          <p:cNvSpPr>
            <a:spLocks noGrp="1" noChangeArrowheads="1"/>
          </p:cNvSpPr>
          <p:nvPr>
            <p:ph type="title"/>
          </p:nvPr>
        </p:nvSpPr>
        <p:spPr>
          <a:xfrm>
            <a:off x="0" y="709613"/>
            <a:ext cx="9144000" cy="584200"/>
          </a:xfrm>
          <a:solidFill>
            <a:schemeClr val="accent2">
              <a:alpha val="94116"/>
            </a:schemeClr>
          </a:solidFill>
        </p:spPr>
        <p:txBody>
          <a:bodyPr/>
          <a:lstStyle/>
          <a:p>
            <a:r>
              <a:rPr lang="en-US" altLang="zh-CN" smtClean="0">
                <a:solidFill>
                  <a:schemeClr val="bg1"/>
                </a:solidFill>
                <a:latin typeface="Times New Roman" panose="02020603050405020304" pitchFamily="18" charset="0"/>
                <a:ea typeface="SimSun" panose="02010600030101010101" pitchFamily="2" charset="-122"/>
                <a:cs typeface="Times New Roman" panose="02020603050405020304" pitchFamily="18" charset="0"/>
              </a:rPr>
              <a:t>Result</a:t>
            </a:r>
            <a:endParaRPr lang="zh-CN" altLang="en-US" smtClean="0">
              <a:solidFill>
                <a:schemeClr val="bg1"/>
              </a:solidFill>
              <a:latin typeface="Times New Roman" panose="02020603050405020304" pitchFamily="18" charset="0"/>
              <a:ea typeface="SimSun" panose="02010600030101010101" pitchFamily="2" charset="-122"/>
              <a:cs typeface="Times New Roman" panose="02020603050405020304" pitchFamily="18" charset="0"/>
            </a:endParaRPr>
          </a:p>
        </p:txBody>
      </p:sp>
      <p:grpSp>
        <p:nvGrpSpPr>
          <p:cNvPr id="29" name="组合 28"/>
          <p:cNvGrpSpPr>
            <a:grpSpLocks/>
          </p:cNvGrpSpPr>
          <p:nvPr/>
        </p:nvGrpSpPr>
        <p:grpSpPr bwMode="auto">
          <a:xfrm>
            <a:off x="85725" y="4292600"/>
            <a:ext cx="8450263" cy="1016000"/>
            <a:chOff x="85815" y="4292433"/>
            <a:chExt cx="8450113" cy="1015663"/>
          </a:xfrm>
        </p:grpSpPr>
        <p:grpSp>
          <p:nvGrpSpPr>
            <p:cNvPr id="45079" name="组合 5"/>
            <p:cNvGrpSpPr>
              <a:grpSpLocks/>
            </p:cNvGrpSpPr>
            <p:nvPr/>
          </p:nvGrpSpPr>
          <p:grpSpPr bwMode="auto">
            <a:xfrm>
              <a:off x="814107" y="4292433"/>
              <a:ext cx="7721821" cy="1015663"/>
              <a:chOff x="1170659" y="1374695"/>
              <a:chExt cx="7721821" cy="1372360"/>
            </a:xfrm>
          </p:grpSpPr>
          <p:sp>
            <p:nvSpPr>
              <p:cNvPr id="7" name="AutoShape 4">
                <a:extLst>
                  <a:ext uri="{FF2B5EF4-FFF2-40B4-BE49-F238E27FC236}">
                    <a16:creationId xmlns:a16="http://schemas.microsoft.com/office/drawing/2014/main" id="{A631E3B7-B294-4F69-9ED2-D3CC517F3C9F}"/>
                  </a:ext>
                </a:extLst>
              </p:cNvPr>
              <p:cNvSpPr>
                <a:spLocks noChangeArrowheads="1"/>
              </p:cNvSpPr>
              <p:nvPr/>
            </p:nvSpPr>
            <p:spPr bwMode="gray">
              <a:xfrm>
                <a:off x="1171017" y="1413293"/>
                <a:ext cx="7651614" cy="1295165"/>
              </a:xfrm>
              <a:prstGeom prst="roundRect">
                <a:avLst>
                  <a:gd name="adj" fmla="val 10889"/>
                </a:avLst>
              </a:prstGeom>
              <a:ln>
                <a:solidFill>
                  <a:schemeClr val="accent2"/>
                </a:solidFill>
              </a:ln>
            </p:spPr>
            <p:style>
              <a:lnRef idx="2">
                <a:schemeClr val="accent1"/>
              </a:lnRef>
              <a:fillRef idx="1">
                <a:schemeClr val="lt1"/>
              </a:fillRef>
              <a:effectRef idx="0">
                <a:schemeClr val="accent1"/>
              </a:effectRef>
              <a:fontRef idx="minor">
                <a:schemeClr val="dk1"/>
              </a:fontRef>
            </p:style>
            <p:txBody>
              <a:bodyPr wrap="none" tIns="72000" bIns="72000"/>
              <a:lstStyle>
                <a:lvl1pPr>
                  <a:defRPr sz="2800">
                    <a:solidFill>
                      <a:schemeClr val="tx1"/>
                    </a:solidFill>
                    <a:latin typeface="Tahoma" panose="020B0604030504040204" pitchFamily="34" charset="0"/>
                    <a:ea typeface="SimSun" panose="02010600030101010101" pitchFamily="2" charset="-122"/>
                  </a:defRPr>
                </a:lvl1pPr>
                <a:lvl2pPr marL="742950" indent="-285750">
                  <a:defRPr sz="2800">
                    <a:solidFill>
                      <a:schemeClr val="tx1"/>
                    </a:solidFill>
                    <a:latin typeface="Tahoma" panose="020B0604030504040204" pitchFamily="34" charset="0"/>
                    <a:ea typeface="SimSun" panose="02010600030101010101" pitchFamily="2" charset="-122"/>
                  </a:defRPr>
                </a:lvl2pPr>
                <a:lvl3pPr marL="1143000" indent="-228600">
                  <a:defRPr sz="2800">
                    <a:solidFill>
                      <a:schemeClr val="tx1"/>
                    </a:solidFill>
                    <a:latin typeface="Tahoma" panose="020B0604030504040204" pitchFamily="34" charset="0"/>
                    <a:ea typeface="SimSun" panose="02010600030101010101" pitchFamily="2" charset="-122"/>
                  </a:defRPr>
                </a:lvl3pPr>
                <a:lvl4pPr marL="1600200" indent="-228600">
                  <a:defRPr sz="2800">
                    <a:solidFill>
                      <a:schemeClr val="tx1"/>
                    </a:solidFill>
                    <a:latin typeface="Tahoma" panose="020B0604030504040204" pitchFamily="34" charset="0"/>
                    <a:ea typeface="SimSun" panose="02010600030101010101" pitchFamily="2" charset="-122"/>
                  </a:defRPr>
                </a:lvl4pPr>
                <a:lvl5pPr marL="2057400" indent="-228600">
                  <a:defRPr sz="28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9pPr>
              </a:lstStyle>
              <a:p>
                <a:pPr algn="ctr">
                  <a:lnSpc>
                    <a:spcPct val="85000"/>
                  </a:lnSpc>
                </a:pPr>
                <a:endParaRPr lang="zh-CN" altLang="en-US" sz="2000" b="1">
                  <a:solidFill>
                    <a:srgbClr val="0000FF"/>
                  </a:solidFill>
                  <a:effectLst>
                    <a:outerShdw blurRad="38100" dist="38100" dir="2700000" algn="tl">
                      <a:srgbClr val="C0C0C0"/>
                    </a:outerShdw>
                  </a:effectLst>
                  <a:latin typeface="黑体"/>
                  <a:ea typeface="黑体"/>
                  <a:cs typeface="Times New Roman" panose="02020603050405020304" pitchFamily="18" charset="0"/>
                </a:endParaRPr>
              </a:p>
            </p:txBody>
          </p:sp>
          <p:sp>
            <p:nvSpPr>
              <p:cNvPr id="45089" name="Text Box 8"/>
              <p:cNvSpPr txBox="1">
                <a:spLocks noChangeArrowheads="1"/>
              </p:cNvSpPr>
              <p:nvPr/>
            </p:nvSpPr>
            <p:spPr bwMode="gray">
              <a:xfrm>
                <a:off x="1223268" y="1374695"/>
                <a:ext cx="7669212" cy="1372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CN" sz="2000">
                    <a:latin typeface="Times New Roman" panose="02020603050405020304" pitchFamily="18" charset="0"/>
                    <a:cs typeface="Times New Roman" panose="02020603050405020304" pitchFamily="18" charset="0"/>
                  </a:rPr>
                  <a:t>Compared to </a:t>
                </a:r>
                <a:r>
                  <a:rPr lang="en-US" altLang="zh-CN" sz="2000" u="sng">
                    <a:latin typeface="Times New Roman" panose="02020603050405020304" pitchFamily="18" charset="0"/>
                    <a:cs typeface="Times New Roman" panose="02020603050405020304" pitchFamily="18" charset="0"/>
                  </a:rPr>
                  <a:t>conventional Z-R relationship</a:t>
                </a:r>
                <a:r>
                  <a:rPr lang="en-US" altLang="zh-CN" sz="2000">
                    <a:latin typeface="Times New Roman" panose="02020603050405020304" pitchFamily="18" charset="0"/>
                    <a:cs typeface="Times New Roman" panose="02020603050405020304" pitchFamily="18" charset="0"/>
                  </a:rPr>
                  <a:t>:</a:t>
                </a:r>
              </a:p>
              <a:p>
                <a:pPr>
                  <a:spcBef>
                    <a:spcPct val="0"/>
                  </a:spcBef>
                  <a:buClrTx/>
                  <a:buSzTx/>
                  <a:buFontTx/>
                  <a:buNone/>
                </a:pPr>
                <a:r>
                  <a:rPr lang="en-US" altLang="zh-CN" sz="2000">
                    <a:latin typeface="Times New Roman" panose="02020603050405020304" pitchFamily="18" charset="0"/>
                    <a:cs typeface="Times New Roman" panose="02020603050405020304" pitchFamily="18" charset="0"/>
                  </a:rPr>
                  <a:t>Improvements of </a:t>
                </a:r>
                <a:r>
                  <a:rPr lang="en-US" altLang="zh-CN" sz="2000" b="1">
                    <a:solidFill>
                      <a:srgbClr val="FF0000"/>
                    </a:solidFill>
                    <a:latin typeface="Times New Roman" panose="02020603050405020304" pitchFamily="18" charset="0"/>
                    <a:cs typeface="Times New Roman" panose="02020603050405020304" pitchFamily="18" charset="0"/>
                  </a:rPr>
                  <a:t>30% in RMSE</a:t>
                </a:r>
                <a:r>
                  <a:rPr lang="en-US" altLang="zh-CN" sz="2000">
                    <a:latin typeface="Times New Roman" panose="02020603050405020304" pitchFamily="18" charset="0"/>
                    <a:cs typeface="Times New Roman" panose="02020603050405020304" pitchFamily="18" charset="0"/>
                  </a:rPr>
                  <a:t>, </a:t>
                </a:r>
                <a:r>
                  <a:rPr lang="en-US" altLang="zh-CN" sz="2000" b="1">
                    <a:solidFill>
                      <a:srgbClr val="FF0000"/>
                    </a:solidFill>
                    <a:latin typeface="Times New Roman" panose="02020603050405020304" pitchFamily="18" charset="0"/>
                    <a:cs typeface="Times New Roman" panose="02020603050405020304" pitchFamily="18" charset="0"/>
                  </a:rPr>
                  <a:t>36% in MAE </a:t>
                </a:r>
                <a:r>
                  <a:rPr lang="en-US" altLang="zh-CN" sz="2000">
                    <a:latin typeface="Times New Roman" panose="02020603050405020304" pitchFamily="18" charset="0"/>
                    <a:cs typeface="Times New Roman" panose="02020603050405020304" pitchFamily="18" charset="0"/>
                  </a:rPr>
                  <a:t>and </a:t>
                </a:r>
                <a:r>
                  <a:rPr lang="en-US" altLang="zh-CN" sz="2000" b="1">
                    <a:solidFill>
                      <a:srgbClr val="FF0000"/>
                    </a:solidFill>
                    <a:latin typeface="Times New Roman" panose="02020603050405020304" pitchFamily="18" charset="0"/>
                    <a:cs typeface="Times New Roman" panose="02020603050405020304" pitchFamily="18" charset="0"/>
                  </a:rPr>
                  <a:t>26% in CC </a:t>
                </a:r>
                <a:r>
                  <a:rPr lang="en-US" altLang="zh-CN" sz="2000">
                    <a:latin typeface="Times New Roman" panose="02020603050405020304" pitchFamily="18" charset="0"/>
                    <a:cs typeface="Times New Roman" panose="02020603050405020304" pitchFamily="18" charset="0"/>
                  </a:rPr>
                  <a:t>are obtained </a:t>
                </a:r>
              </a:p>
            </p:txBody>
          </p:sp>
        </p:grpSp>
        <p:grpSp>
          <p:nvGrpSpPr>
            <p:cNvPr id="45080" name="Group 40"/>
            <p:cNvGrpSpPr>
              <a:grpSpLocks/>
            </p:cNvGrpSpPr>
            <p:nvPr/>
          </p:nvGrpSpPr>
          <p:grpSpPr bwMode="auto">
            <a:xfrm>
              <a:off x="85815" y="4417827"/>
              <a:ext cx="641350" cy="622300"/>
              <a:chOff x="3622" y="394"/>
              <a:chExt cx="404" cy="392"/>
            </a:xfrm>
          </p:grpSpPr>
          <p:grpSp>
            <p:nvGrpSpPr>
              <p:cNvPr id="45081" name="Group 41"/>
              <p:cNvGrpSpPr>
                <a:grpSpLocks/>
              </p:cNvGrpSpPr>
              <p:nvPr/>
            </p:nvGrpSpPr>
            <p:grpSpPr bwMode="auto">
              <a:xfrm>
                <a:off x="3622" y="394"/>
                <a:ext cx="404" cy="392"/>
                <a:chOff x="1291" y="587"/>
                <a:chExt cx="666" cy="647"/>
              </a:xfrm>
            </p:grpSpPr>
            <p:sp>
              <p:nvSpPr>
                <p:cNvPr id="45083" name="Oval 42"/>
                <p:cNvSpPr>
                  <a:spLocks noChangeArrowheads="1"/>
                </p:cNvSpPr>
                <p:nvPr/>
              </p:nvSpPr>
              <p:spPr bwMode="gray">
                <a:xfrm>
                  <a:off x="1291" y="600"/>
                  <a:ext cx="666" cy="632"/>
                </a:xfrm>
                <a:prstGeom prst="ellipse">
                  <a:avLst/>
                </a:prstGeom>
                <a:solidFill>
                  <a:srgbClr val="333333"/>
                </a:solidFill>
                <a:ln>
                  <a:noFill/>
                </a:ln>
                <a:extLst>
                  <a:ext uri="{91240B29-F687-4F45-9708-019B960494DF}">
                    <a14:hiddenLine xmlns:a14="http://schemas.microsoft.com/office/drawing/2010/main" w="38100">
                      <a:solidFill>
                        <a:srgbClr val="000000"/>
                      </a:solidFill>
                      <a:round/>
                      <a:headEnd/>
                      <a:tailEnd/>
                    </a14:hiddenLine>
                  </a:ext>
                </a:extLst>
              </p:spPr>
              <p:txBody>
                <a:bodyPr anchor="ct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a:spcBef>
                      <a:spcPct val="0"/>
                    </a:spcBef>
                    <a:buClrTx/>
                    <a:buSzTx/>
                    <a:buFontTx/>
                    <a:buNone/>
                  </a:pPr>
                  <a:endParaRPr lang="zh-CN" altLang="en-US" sz="2400" b="1">
                    <a:solidFill>
                      <a:srgbClr val="000000"/>
                    </a:solidFill>
                    <a:latin typeface="Times New Roman" panose="02020603050405020304" pitchFamily="18" charset="0"/>
                    <a:ea typeface="黑体"/>
                    <a:cs typeface="Times New Roman" panose="02020603050405020304" pitchFamily="18" charset="0"/>
                  </a:endParaRPr>
                </a:p>
              </p:txBody>
            </p:sp>
            <p:sp>
              <p:nvSpPr>
                <p:cNvPr id="45084" name="Oval 43"/>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a:spcBef>
                      <a:spcPct val="0"/>
                    </a:spcBef>
                    <a:buClrTx/>
                    <a:buSzTx/>
                    <a:buFontTx/>
                    <a:buNone/>
                  </a:pPr>
                  <a:endParaRPr lang="zh-CN" altLang="en-US" sz="2400" b="1">
                    <a:solidFill>
                      <a:srgbClr val="000000"/>
                    </a:solidFill>
                    <a:latin typeface="Times New Roman" panose="02020603050405020304" pitchFamily="18" charset="0"/>
                    <a:ea typeface="黑体"/>
                    <a:cs typeface="Times New Roman" panose="02020603050405020304" pitchFamily="18" charset="0"/>
                  </a:endParaRPr>
                </a:p>
              </p:txBody>
            </p:sp>
            <p:sp>
              <p:nvSpPr>
                <p:cNvPr id="45085" name="Oval 44"/>
                <p:cNvSpPr>
                  <a:spLocks noChangeArrowheads="1"/>
                </p:cNvSpPr>
                <p:nvPr/>
              </p:nvSpPr>
              <p:spPr bwMode="gray">
                <a:xfrm>
                  <a:off x="1304" y="591"/>
                  <a:ext cx="631" cy="631"/>
                </a:xfrm>
                <a:prstGeom prst="ellipse">
                  <a:avLst/>
                </a:prstGeom>
                <a:gradFill rotWithShape="1">
                  <a:gsLst>
                    <a:gs pos="0">
                      <a:srgbClr val="00CCFF"/>
                    </a:gs>
                    <a:gs pos="100000">
                      <a:srgbClr val="A6ED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a:spcBef>
                      <a:spcPct val="0"/>
                    </a:spcBef>
                    <a:buClrTx/>
                    <a:buSzTx/>
                    <a:buFontTx/>
                    <a:buNone/>
                  </a:pPr>
                  <a:endParaRPr lang="zh-CN" altLang="en-US" sz="2400" b="1">
                    <a:solidFill>
                      <a:srgbClr val="000000"/>
                    </a:solidFill>
                    <a:latin typeface="Times New Roman" panose="02020603050405020304" pitchFamily="18" charset="0"/>
                    <a:ea typeface="黑体"/>
                    <a:cs typeface="Times New Roman" panose="02020603050405020304" pitchFamily="18" charset="0"/>
                  </a:endParaRPr>
                </a:p>
              </p:txBody>
            </p:sp>
            <p:sp>
              <p:nvSpPr>
                <p:cNvPr id="45086" name="Oval 45"/>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a:spcBef>
                      <a:spcPct val="0"/>
                    </a:spcBef>
                    <a:buClrTx/>
                    <a:buSzTx/>
                    <a:buFontTx/>
                    <a:buNone/>
                  </a:pPr>
                  <a:endParaRPr lang="zh-CN" altLang="en-US" sz="2400" b="1">
                    <a:solidFill>
                      <a:srgbClr val="000000"/>
                    </a:solidFill>
                    <a:latin typeface="Times New Roman" panose="02020603050405020304" pitchFamily="18" charset="0"/>
                    <a:ea typeface="黑体"/>
                    <a:cs typeface="Times New Roman" panose="02020603050405020304" pitchFamily="18" charset="0"/>
                  </a:endParaRPr>
                </a:p>
              </p:txBody>
            </p:sp>
            <p:sp>
              <p:nvSpPr>
                <p:cNvPr id="45087" name="Oval 46"/>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a:spcBef>
                      <a:spcPct val="0"/>
                    </a:spcBef>
                    <a:buClrTx/>
                    <a:buSzTx/>
                    <a:buFontTx/>
                    <a:buNone/>
                  </a:pPr>
                  <a:endParaRPr lang="zh-CN" altLang="en-US" sz="2400" b="1">
                    <a:solidFill>
                      <a:srgbClr val="000000"/>
                    </a:solidFill>
                    <a:latin typeface="Times New Roman" panose="02020603050405020304" pitchFamily="18" charset="0"/>
                    <a:ea typeface="黑体"/>
                    <a:cs typeface="Times New Roman" panose="02020603050405020304" pitchFamily="18" charset="0"/>
                  </a:endParaRPr>
                </a:p>
              </p:txBody>
            </p:sp>
          </p:grpSp>
          <p:sp>
            <p:nvSpPr>
              <p:cNvPr id="45082" name="Text Box 47"/>
              <p:cNvSpPr txBox="1">
                <a:spLocks noChangeArrowheads="1"/>
              </p:cNvSpPr>
              <p:nvPr/>
            </p:nvSpPr>
            <p:spPr bwMode="gray">
              <a:xfrm>
                <a:off x="3708" y="449"/>
                <a:ext cx="22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a:spcBef>
                    <a:spcPct val="0"/>
                  </a:spcBef>
                  <a:buClrTx/>
                  <a:buSzTx/>
                  <a:buFontTx/>
                  <a:buNone/>
                </a:pPr>
                <a:r>
                  <a:rPr lang="en-US" altLang="zh-CN" sz="2400">
                    <a:solidFill>
                      <a:srgbClr val="000000"/>
                    </a:solidFill>
                    <a:latin typeface="Arial" panose="020B0604020202020204" pitchFamily="34" charset="0"/>
                    <a:cs typeface="Times New Roman" panose="02020603050405020304" pitchFamily="18" charset="0"/>
                  </a:rPr>
                  <a:t>1</a:t>
                </a:r>
                <a:endParaRPr lang="en-US" altLang="zh-CN" sz="2800">
                  <a:solidFill>
                    <a:srgbClr val="000000"/>
                  </a:solidFill>
                  <a:latin typeface="Arial" panose="020B0604020202020204" pitchFamily="34" charset="0"/>
                  <a:cs typeface="Times New Roman" panose="02020603050405020304" pitchFamily="18" charset="0"/>
                </a:endParaRPr>
              </a:p>
            </p:txBody>
          </p:sp>
        </p:grpSp>
      </p:grpSp>
      <p:sp>
        <p:nvSpPr>
          <p:cNvPr id="45060" name="矩形 27"/>
          <p:cNvSpPr>
            <a:spLocks noChangeArrowheads="1"/>
          </p:cNvSpPr>
          <p:nvPr/>
        </p:nvSpPr>
        <p:spPr bwMode="auto">
          <a:xfrm>
            <a:off x="785813" y="1323975"/>
            <a:ext cx="77771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a:spcBef>
                <a:spcPct val="0"/>
              </a:spcBef>
              <a:buClrTx/>
              <a:buSzTx/>
              <a:buFontTx/>
              <a:buNone/>
            </a:pPr>
            <a:r>
              <a:rPr lang="en-US" altLang="zh-CN" sz="1400">
                <a:latin typeface="Times New Roman" panose="02020603050405020304" pitchFamily="18" charset="0"/>
                <a:ea typeface="Microsoft YaHei" panose="020B0503020204020204" pitchFamily="34" charset="-122"/>
                <a:cs typeface="Times New Roman" panose="02020603050405020304" pitchFamily="18" charset="0"/>
              </a:rPr>
              <a:t>Comparison between radar rainfall estimation and raingauge measurement for Hangzhou radar coverage</a:t>
            </a:r>
            <a:endParaRPr lang="zh-CN" altLang="en-US" sz="1400">
              <a:latin typeface="Times New Roman" panose="02020603050405020304" pitchFamily="18" charset="0"/>
              <a:ea typeface="Microsoft YaHei" panose="020B0503020204020204" pitchFamily="34" charset="-122"/>
              <a:cs typeface="Times New Roman" panose="02020603050405020304" pitchFamily="18" charset="0"/>
            </a:endParaRPr>
          </a:p>
        </p:txBody>
      </p:sp>
      <p:grpSp>
        <p:nvGrpSpPr>
          <p:cNvPr id="30" name="组合 29"/>
          <p:cNvGrpSpPr>
            <a:grpSpLocks/>
          </p:cNvGrpSpPr>
          <p:nvPr/>
        </p:nvGrpSpPr>
        <p:grpSpPr bwMode="auto">
          <a:xfrm>
            <a:off x="90488" y="5454650"/>
            <a:ext cx="8450262" cy="958850"/>
            <a:chOff x="85815" y="4320689"/>
            <a:chExt cx="8450113" cy="959150"/>
          </a:xfrm>
        </p:grpSpPr>
        <p:grpSp>
          <p:nvGrpSpPr>
            <p:cNvPr id="45068" name="组合 30"/>
            <p:cNvGrpSpPr>
              <a:grpSpLocks/>
            </p:cNvGrpSpPr>
            <p:nvPr/>
          </p:nvGrpSpPr>
          <p:grpSpPr bwMode="auto">
            <a:xfrm>
              <a:off x="814107" y="4320689"/>
              <a:ext cx="7721821" cy="959150"/>
              <a:chOff x="1170659" y="1412874"/>
              <a:chExt cx="7721821" cy="1296000"/>
            </a:xfrm>
          </p:grpSpPr>
          <p:sp>
            <p:nvSpPr>
              <p:cNvPr id="40" name="AutoShape 4">
                <a:extLst>
                  <a:ext uri="{FF2B5EF4-FFF2-40B4-BE49-F238E27FC236}">
                    <a16:creationId xmlns:a16="http://schemas.microsoft.com/office/drawing/2014/main" id="{D40F31AA-6959-4279-AE58-8F3D3B7FBACF}"/>
                  </a:ext>
                </a:extLst>
              </p:cNvPr>
              <p:cNvSpPr>
                <a:spLocks noChangeArrowheads="1"/>
              </p:cNvSpPr>
              <p:nvPr/>
            </p:nvSpPr>
            <p:spPr bwMode="gray">
              <a:xfrm>
                <a:off x="1171016" y="1412874"/>
                <a:ext cx="7651615" cy="1296000"/>
              </a:xfrm>
              <a:prstGeom prst="roundRect">
                <a:avLst>
                  <a:gd name="adj" fmla="val 10889"/>
                </a:avLst>
              </a:prstGeom>
              <a:ln>
                <a:solidFill>
                  <a:schemeClr val="accent2"/>
                </a:solidFill>
              </a:ln>
            </p:spPr>
            <p:style>
              <a:lnRef idx="2">
                <a:schemeClr val="accent1"/>
              </a:lnRef>
              <a:fillRef idx="1">
                <a:schemeClr val="lt1"/>
              </a:fillRef>
              <a:effectRef idx="0">
                <a:schemeClr val="accent1"/>
              </a:effectRef>
              <a:fontRef idx="minor">
                <a:schemeClr val="dk1"/>
              </a:fontRef>
            </p:style>
            <p:txBody>
              <a:bodyPr wrap="none" tIns="72000" bIns="72000"/>
              <a:lstStyle>
                <a:lvl1pPr>
                  <a:defRPr sz="2800">
                    <a:solidFill>
                      <a:schemeClr val="tx1"/>
                    </a:solidFill>
                    <a:latin typeface="Tahoma" panose="020B0604030504040204" pitchFamily="34" charset="0"/>
                    <a:ea typeface="SimSun" panose="02010600030101010101" pitchFamily="2" charset="-122"/>
                  </a:defRPr>
                </a:lvl1pPr>
                <a:lvl2pPr marL="742950" indent="-285750">
                  <a:defRPr sz="2800">
                    <a:solidFill>
                      <a:schemeClr val="tx1"/>
                    </a:solidFill>
                    <a:latin typeface="Tahoma" panose="020B0604030504040204" pitchFamily="34" charset="0"/>
                    <a:ea typeface="SimSun" panose="02010600030101010101" pitchFamily="2" charset="-122"/>
                  </a:defRPr>
                </a:lvl2pPr>
                <a:lvl3pPr marL="1143000" indent="-228600">
                  <a:defRPr sz="2800">
                    <a:solidFill>
                      <a:schemeClr val="tx1"/>
                    </a:solidFill>
                    <a:latin typeface="Tahoma" panose="020B0604030504040204" pitchFamily="34" charset="0"/>
                    <a:ea typeface="SimSun" panose="02010600030101010101" pitchFamily="2" charset="-122"/>
                  </a:defRPr>
                </a:lvl3pPr>
                <a:lvl4pPr marL="1600200" indent="-228600">
                  <a:defRPr sz="2800">
                    <a:solidFill>
                      <a:schemeClr val="tx1"/>
                    </a:solidFill>
                    <a:latin typeface="Tahoma" panose="020B0604030504040204" pitchFamily="34" charset="0"/>
                    <a:ea typeface="SimSun" panose="02010600030101010101" pitchFamily="2" charset="-122"/>
                  </a:defRPr>
                </a:lvl4pPr>
                <a:lvl5pPr marL="2057400" indent="-228600">
                  <a:defRPr sz="28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9pPr>
              </a:lstStyle>
              <a:p>
                <a:pPr algn="ctr">
                  <a:lnSpc>
                    <a:spcPct val="85000"/>
                  </a:lnSpc>
                </a:pPr>
                <a:endParaRPr lang="zh-CN" altLang="en-US" sz="2000" b="1">
                  <a:solidFill>
                    <a:srgbClr val="0000FF"/>
                  </a:solidFill>
                  <a:effectLst>
                    <a:outerShdw blurRad="38100" dist="38100" dir="2700000" algn="tl">
                      <a:srgbClr val="C0C0C0"/>
                    </a:outerShdw>
                  </a:effectLst>
                  <a:latin typeface="黑体"/>
                  <a:ea typeface="黑体"/>
                  <a:cs typeface="Times New Roman" panose="02020603050405020304" pitchFamily="18" charset="0"/>
                </a:endParaRPr>
              </a:p>
            </p:txBody>
          </p:sp>
          <p:sp>
            <p:nvSpPr>
              <p:cNvPr id="45078" name="Text Box 8"/>
              <p:cNvSpPr txBox="1">
                <a:spLocks noChangeArrowheads="1"/>
              </p:cNvSpPr>
              <p:nvPr/>
            </p:nvSpPr>
            <p:spPr bwMode="gray">
              <a:xfrm>
                <a:off x="1223268" y="1624215"/>
                <a:ext cx="7669212" cy="873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CN" sz="1800">
                    <a:latin typeface="Times New Roman" panose="02020603050405020304" pitchFamily="18" charset="0"/>
                    <a:cs typeface="Times New Roman" panose="02020603050405020304" pitchFamily="18" charset="0"/>
                  </a:rPr>
                  <a:t>Compared to </a:t>
                </a:r>
                <a:r>
                  <a:rPr lang="en-US" altLang="zh-CN" sz="1800" u="sng">
                    <a:latin typeface="Times New Roman" panose="02020603050405020304" pitchFamily="18" charset="0"/>
                    <a:cs typeface="Times New Roman" panose="02020603050405020304" pitchFamily="18" charset="0"/>
                  </a:rPr>
                  <a:t>random forest</a:t>
                </a:r>
                <a:r>
                  <a:rPr lang="en-US" altLang="zh-CN" sz="1800">
                    <a:latin typeface="Times New Roman" panose="02020603050405020304" pitchFamily="18" charset="0"/>
                    <a:cs typeface="Times New Roman" panose="02020603050405020304" pitchFamily="18" charset="0"/>
                  </a:rPr>
                  <a:t>:</a:t>
                </a:r>
              </a:p>
              <a:p>
                <a:pPr>
                  <a:spcBef>
                    <a:spcPct val="0"/>
                  </a:spcBef>
                  <a:buClrTx/>
                  <a:buSzTx/>
                  <a:buFontTx/>
                  <a:buNone/>
                </a:pPr>
                <a:r>
                  <a:rPr lang="en-US" altLang="zh-CN" sz="1800">
                    <a:latin typeface="Times New Roman" panose="02020603050405020304" pitchFamily="18" charset="0"/>
                    <a:cs typeface="Times New Roman" panose="02020603050405020304" pitchFamily="18" charset="0"/>
                  </a:rPr>
                  <a:t>Improvements of </a:t>
                </a:r>
                <a:r>
                  <a:rPr lang="en-US" altLang="zh-CN" sz="1800" b="1">
                    <a:solidFill>
                      <a:srgbClr val="FF0000"/>
                    </a:solidFill>
                    <a:latin typeface="Times New Roman" panose="02020603050405020304" pitchFamily="18" charset="0"/>
                    <a:cs typeface="Times New Roman" panose="02020603050405020304" pitchFamily="18" charset="0"/>
                  </a:rPr>
                  <a:t>23% in RMSE</a:t>
                </a:r>
                <a:r>
                  <a:rPr lang="en-US" altLang="zh-CN" sz="1800">
                    <a:latin typeface="Times New Roman" panose="02020603050405020304" pitchFamily="18" charset="0"/>
                    <a:cs typeface="Times New Roman" panose="02020603050405020304" pitchFamily="18" charset="0"/>
                  </a:rPr>
                  <a:t>, </a:t>
                </a:r>
                <a:r>
                  <a:rPr lang="en-US" altLang="zh-CN" sz="1800" b="1">
                    <a:solidFill>
                      <a:srgbClr val="FF0000"/>
                    </a:solidFill>
                    <a:latin typeface="Times New Roman" panose="02020603050405020304" pitchFamily="18" charset="0"/>
                    <a:cs typeface="Times New Roman" panose="02020603050405020304" pitchFamily="18" charset="0"/>
                  </a:rPr>
                  <a:t>26% in MAE </a:t>
                </a:r>
                <a:r>
                  <a:rPr lang="en-US" altLang="zh-CN" sz="1800">
                    <a:latin typeface="Times New Roman" panose="02020603050405020304" pitchFamily="18" charset="0"/>
                    <a:cs typeface="Times New Roman" panose="02020603050405020304" pitchFamily="18" charset="0"/>
                  </a:rPr>
                  <a:t>and </a:t>
                </a:r>
                <a:r>
                  <a:rPr lang="en-US" altLang="zh-CN" sz="1800" b="1">
                    <a:solidFill>
                      <a:srgbClr val="FF0000"/>
                    </a:solidFill>
                    <a:latin typeface="Times New Roman" panose="02020603050405020304" pitchFamily="18" charset="0"/>
                    <a:cs typeface="Times New Roman" panose="02020603050405020304" pitchFamily="18" charset="0"/>
                  </a:rPr>
                  <a:t>15% in CC </a:t>
                </a:r>
                <a:r>
                  <a:rPr lang="en-US" altLang="zh-CN" sz="1800">
                    <a:latin typeface="Times New Roman" panose="02020603050405020304" pitchFamily="18" charset="0"/>
                    <a:cs typeface="Times New Roman" panose="02020603050405020304" pitchFamily="18" charset="0"/>
                  </a:rPr>
                  <a:t>are obtained </a:t>
                </a:r>
              </a:p>
            </p:txBody>
          </p:sp>
        </p:grpSp>
        <p:grpSp>
          <p:nvGrpSpPr>
            <p:cNvPr id="45069" name="Group 40"/>
            <p:cNvGrpSpPr>
              <a:grpSpLocks/>
            </p:cNvGrpSpPr>
            <p:nvPr/>
          </p:nvGrpSpPr>
          <p:grpSpPr bwMode="auto">
            <a:xfrm>
              <a:off x="85815" y="4417827"/>
              <a:ext cx="641350" cy="622300"/>
              <a:chOff x="3622" y="394"/>
              <a:chExt cx="404" cy="392"/>
            </a:xfrm>
          </p:grpSpPr>
          <p:grpSp>
            <p:nvGrpSpPr>
              <p:cNvPr id="45070" name="Group 41"/>
              <p:cNvGrpSpPr>
                <a:grpSpLocks/>
              </p:cNvGrpSpPr>
              <p:nvPr/>
            </p:nvGrpSpPr>
            <p:grpSpPr bwMode="auto">
              <a:xfrm>
                <a:off x="3622" y="394"/>
                <a:ext cx="404" cy="392"/>
                <a:chOff x="1291" y="587"/>
                <a:chExt cx="666" cy="647"/>
              </a:xfrm>
            </p:grpSpPr>
            <p:sp>
              <p:nvSpPr>
                <p:cNvPr id="45072" name="Oval 42"/>
                <p:cNvSpPr>
                  <a:spLocks noChangeArrowheads="1"/>
                </p:cNvSpPr>
                <p:nvPr/>
              </p:nvSpPr>
              <p:spPr bwMode="gray">
                <a:xfrm>
                  <a:off x="1291" y="600"/>
                  <a:ext cx="666" cy="632"/>
                </a:xfrm>
                <a:prstGeom prst="ellipse">
                  <a:avLst/>
                </a:prstGeom>
                <a:solidFill>
                  <a:srgbClr val="333333"/>
                </a:solidFill>
                <a:ln>
                  <a:noFill/>
                </a:ln>
                <a:extLst>
                  <a:ext uri="{91240B29-F687-4F45-9708-019B960494DF}">
                    <a14:hiddenLine xmlns:a14="http://schemas.microsoft.com/office/drawing/2010/main" w="38100">
                      <a:solidFill>
                        <a:srgbClr val="000000"/>
                      </a:solidFill>
                      <a:round/>
                      <a:headEnd/>
                      <a:tailEnd/>
                    </a14:hiddenLine>
                  </a:ext>
                </a:extLst>
              </p:spPr>
              <p:txBody>
                <a:bodyPr anchor="ct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a:spcBef>
                      <a:spcPct val="0"/>
                    </a:spcBef>
                    <a:buClrTx/>
                    <a:buSzTx/>
                    <a:buFontTx/>
                    <a:buNone/>
                  </a:pPr>
                  <a:endParaRPr lang="zh-CN" altLang="en-US" sz="2400" b="1">
                    <a:solidFill>
                      <a:srgbClr val="000000"/>
                    </a:solidFill>
                    <a:latin typeface="Times New Roman" panose="02020603050405020304" pitchFamily="18" charset="0"/>
                    <a:ea typeface="黑体"/>
                    <a:cs typeface="Times New Roman" panose="02020603050405020304" pitchFamily="18" charset="0"/>
                  </a:endParaRPr>
                </a:p>
              </p:txBody>
            </p:sp>
            <p:sp>
              <p:nvSpPr>
                <p:cNvPr id="45073" name="Oval 43"/>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a:spcBef>
                      <a:spcPct val="0"/>
                    </a:spcBef>
                    <a:buClrTx/>
                    <a:buSzTx/>
                    <a:buFontTx/>
                    <a:buNone/>
                  </a:pPr>
                  <a:endParaRPr lang="zh-CN" altLang="en-US" sz="2400" b="1">
                    <a:solidFill>
                      <a:srgbClr val="000000"/>
                    </a:solidFill>
                    <a:latin typeface="Times New Roman" panose="02020603050405020304" pitchFamily="18" charset="0"/>
                    <a:ea typeface="黑体"/>
                    <a:cs typeface="Times New Roman" panose="02020603050405020304" pitchFamily="18" charset="0"/>
                  </a:endParaRPr>
                </a:p>
              </p:txBody>
            </p:sp>
            <p:sp>
              <p:nvSpPr>
                <p:cNvPr id="45074" name="Oval 44"/>
                <p:cNvSpPr>
                  <a:spLocks noChangeArrowheads="1"/>
                </p:cNvSpPr>
                <p:nvPr/>
              </p:nvSpPr>
              <p:spPr bwMode="gray">
                <a:xfrm>
                  <a:off x="1304" y="591"/>
                  <a:ext cx="631" cy="631"/>
                </a:xfrm>
                <a:prstGeom prst="ellipse">
                  <a:avLst/>
                </a:prstGeom>
                <a:gradFill rotWithShape="1">
                  <a:gsLst>
                    <a:gs pos="0">
                      <a:srgbClr val="00CCFF"/>
                    </a:gs>
                    <a:gs pos="100000">
                      <a:srgbClr val="A6ED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a:spcBef>
                      <a:spcPct val="0"/>
                    </a:spcBef>
                    <a:buClrTx/>
                    <a:buSzTx/>
                    <a:buFontTx/>
                    <a:buNone/>
                  </a:pPr>
                  <a:endParaRPr lang="zh-CN" altLang="en-US" sz="2400" b="1">
                    <a:solidFill>
                      <a:srgbClr val="000000"/>
                    </a:solidFill>
                    <a:latin typeface="Times New Roman" panose="02020603050405020304" pitchFamily="18" charset="0"/>
                    <a:ea typeface="黑体"/>
                    <a:cs typeface="Times New Roman" panose="02020603050405020304" pitchFamily="18" charset="0"/>
                  </a:endParaRPr>
                </a:p>
              </p:txBody>
            </p:sp>
            <p:sp>
              <p:nvSpPr>
                <p:cNvPr id="45075" name="Oval 45"/>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a:spcBef>
                      <a:spcPct val="0"/>
                    </a:spcBef>
                    <a:buClrTx/>
                    <a:buSzTx/>
                    <a:buFontTx/>
                    <a:buNone/>
                  </a:pPr>
                  <a:endParaRPr lang="zh-CN" altLang="en-US" sz="2400" b="1">
                    <a:solidFill>
                      <a:srgbClr val="000000"/>
                    </a:solidFill>
                    <a:latin typeface="Times New Roman" panose="02020603050405020304" pitchFamily="18" charset="0"/>
                    <a:ea typeface="黑体"/>
                    <a:cs typeface="Times New Roman" panose="02020603050405020304" pitchFamily="18" charset="0"/>
                  </a:endParaRPr>
                </a:p>
              </p:txBody>
            </p:sp>
            <p:sp>
              <p:nvSpPr>
                <p:cNvPr id="45076" name="Oval 46"/>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a:spcBef>
                      <a:spcPct val="0"/>
                    </a:spcBef>
                    <a:buClrTx/>
                    <a:buSzTx/>
                    <a:buFontTx/>
                    <a:buNone/>
                  </a:pPr>
                  <a:endParaRPr lang="zh-CN" altLang="en-US" sz="2400" b="1">
                    <a:solidFill>
                      <a:srgbClr val="000000"/>
                    </a:solidFill>
                    <a:latin typeface="Times New Roman" panose="02020603050405020304" pitchFamily="18" charset="0"/>
                    <a:ea typeface="黑体"/>
                    <a:cs typeface="Times New Roman" panose="02020603050405020304" pitchFamily="18" charset="0"/>
                  </a:endParaRPr>
                </a:p>
              </p:txBody>
            </p:sp>
          </p:grpSp>
          <p:sp>
            <p:nvSpPr>
              <p:cNvPr id="45071" name="Text Box 47"/>
              <p:cNvSpPr txBox="1">
                <a:spLocks noChangeArrowheads="1"/>
              </p:cNvSpPr>
              <p:nvPr/>
            </p:nvSpPr>
            <p:spPr bwMode="gray">
              <a:xfrm>
                <a:off x="3707" y="449"/>
                <a:ext cx="224"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a:spcBef>
                    <a:spcPct val="0"/>
                  </a:spcBef>
                  <a:buClrTx/>
                  <a:buSzTx/>
                  <a:buFontTx/>
                  <a:buNone/>
                </a:pPr>
                <a:r>
                  <a:rPr lang="en-US" altLang="zh-CN" sz="2400">
                    <a:solidFill>
                      <a:srgbClr val="000000"/>
                    </a:solidFill>
                    <a:cs typeface="Times New Roman" panose="02020603050405020304" pitchFamily="18" charset="0"/>
                  </a:rPr>
                  <a:t>2</a:t>
                </a:r>
                <a:endParaRPr lang="en-US" altLang="zh-CN" sz="2800">
                  <a:solidFill>
                    <a:srgbClr val="000000"/>
                  </a:solidFill>
                  <a:latin typeface="Arial" panose="020B0604020202020204" pitchFamily="34" charset="0"/>
                  <a:cs typeface="Times New Roman" panose="02020603050405020304" pitchFamily="18" charset="0"/>
                </a:endParaRPr>
              </a:p>
            </p:txBody>
          </p:sp>
        </p:grpSp>
      </p:grpSp>
      <p:pic>
        <p:nvPicPr>
          <p:cNvPr id="450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050" y="1660525"/>
            <a:ext cx="4819650" cy="2581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7696" name="矩形 157695"/>
          <p:cNvSpPr>
            <a:spLocks noChangeArrowheads="1"/>
          </p:cNvSpPr>
          <p:nvPr/>
        </p:nvSpPr>
        <p:spPr bwMode="auto">
          <a:xfrm>
            <a:off x="2051050" y="2060575"/>
            <a:ext cx="4819650" cy="288925"/>
          </a:xfrm>
          <a:prstGeom prst="rect">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endParaRPr lang="zh-CN" altLang="en-US" sz="4200">
              <a:solidFill>
                <a:schemeClr val="accent2"/>
              </a:solidFill>
              <a:latin typeface="Arial" panose="020B0604020202020204" pitchFamily="34" charset="0"/>
              <a:ea typeface="黑体"/>
              <a:cs typeface="黑体"/>
            </a:endParaRPr>
          </a:p>
        </p:txBody>
      </p:sp>
      <p:sp>
        <p:nvSpPr>
          <p:cNvPr id="44" name="矩形 43"/>
          <p:cNvSpPr>
            <a:spLocks noChangeArrowheads="1"/>
          </p:cNvSpPr>
          <p:nvPr/>
        </p:nvSpPr>
        <p:spPr bwMode="auto">
          <a:xfrm>
            <a:off x="2057400" y="2789238"/>
            <a:ext cx="4819650" cy="287337"/>
          </a:xfrm>
          <a:prstGeom prst="rect">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endParaRPr lang="zh-CN" altLang="en-US" sz="4200">
              <a:solidFill>
                <a:schemeClr val="accent2"/>
              </a:solidFill>
              <a:latin typeface="Arial" panose="020B0604020202020204" pitchFamily="34" charset="0"/>
              <a:ea typeface="黑体"/>
              <a:cs typeface="黑体"/>
            </a:endParaRPr>
          </a:p>
        </p:txBody>
      </p:sp>
      <p:sp>
        <p:nvSpPr>
          <p:cNvPr id="45" name="矩形 44"/>
          <p:cNvSpPr>
            <a:spLocks noChangeArrowheads="1"/>
          </p:cNvSpPr>
          <p:nvPr/>
        </p:nvSpPr>
        <p:spPr bwMode="auto">
          <a:xfrm>
            <a:off x="2057400" y="3860800"/>
            <a:ext cx="4819650" cy="288925"/>
          </a:xfrm>
          <a:prstGeom prst="rect">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endParaRPr lang="zh-CN" altLang="en-US" sz="4200">
              <a:solidFill>
                <a:schemeClr val="accent2"/>
              </a:solidFill>
              <a:latin typeface="Arial" panose="020B0604020202020204" pitchFamily="34" charset="0"/>
              <a:ea typeface="黑体"/>
              <a:cs typeface="黑体"/>
            </a:endParaRPr>
          </a:p>
        </p:txBody>
      </p:sp>
      <p:sp>
        <p:nvSpPr>
          <p:cNvPr id="45066" name="TextBox 1"/>
          <p:cNvSpPr txBox="1">
            <a:spLocks noChangeArrowheads="1"/>
          </p:cNvSpPr>
          <p:nvPr/>
        </p:nvSpPr>
        <p:spPr bwMode="auto">
          <a:xfrm>
            <a:off x="4467225" y="1803400"/>
            <a:ext cx="5048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CN" sz="1000" b="1">
                <a:latin typeface="Times New Roman" panose="02020603050405020304" pitchFamily="18" charset="0"/>
                <a:cs typeface="Times New Roman" panose="02020603050405020304" pitchFamily="18" charset="0"/>
              </a:rPr>
              <a:t>mm</a:t>
            </a:r>
            <a:endParaRPr lang="zh-CN" altLang="en-US" sz="1000" b="1">
              <a:latin typeface="Times New Roman" panose="02020603050405020304" pitchFamily="18" charset="0"/>
              <a:cs typeface="Times New Roman" panose="02020603050405020304" pitchFamily="18" charset="0"/>
            </a:endParaRPr>
          </a:p>
        </p:txBody>
      </p:sp>
      <p:sp>
        <p:nvSpPr>
          <p:cNvPr id="45067" name="TextBox 41"/>
          <p:cNvSpPr txBox="1">
            <a:spLocks noChangeArrowheads="1"/>
          </p:cNvSpPr>
          <p:nvPr/>
        </p:nvSpPr>
        <p:spPr bwMode="auto">
          <a:xfrm>
            <a:off x="5475288" y="1811338"/>
            <a:ext cx="5048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CN" sz="1000" b="1">
                <a:latin typeface="Times New Roman" panose="02020603050405020304" pitchFamily="18" charset="0"/>
                <a:cs typeface="Times New Roman" panose="02020603050405020304" pitchFamily="18" charset="0"/>
              </a:rPr>
              <a:t>mm</a:t>
            </a:r>
            <a:endParaRPr lang="zh-CN" altLang="en-US" sz="1000" b="1">
              <a:latin typeface="Times New Roman" panose="02020603050405020304" pitchFamily="18" charset="0"/>
              <a:cs typeface="Times New Roman" panose="02020603050405020304"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7696"/>
                                        </p:tgtEl>
                                        <p:attrNameLst>
                                          <p:attrName>style.visibility</p:attrName>
                                        </p:attrNameLst>
                                      </p:cBhvr>
                                      <p:to>
                                        <p:strVal val="visible"/>
                                      </p:to>
                                    </p:set>
                                    <p:animEffect transition="in" filter="fade">
                                      <p:cBhvr>
                                        <p:cTn id="7" dur="500"/>
                                        <p:tgtEl>
                                          <p:spTgt spid="15769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childTnLst>
                          </p:cTn>
                        </p:par>
                        <p:par>
                          <p:cTn id="11" fill="hold" nodeType="afterGroup">
                            <p:stCondLst>
                              <p:cond delay="500"/>
                            </p:stCondLst>
                            <p:childTnLst>
                              <p:par>
                                <p:cTn id="12" presetID="22" presetClass="entr" presetSubtype="4" fill="hold" nodeType="afterEffect">
                                  <p:stCondLst>
                                    <p:cond delay="500"/>
                                  </p:stCondLst>
                                  <p:childTnLst>
                                    <p:set>
                                      <p:cBhvr>
                                        <p:cTn id="13" dur="1" fill="hold">
                                          <p:stCondLst>
                                            <p:cond delay="0"/>
                                          </p:stCondLst>
                                        </p:cTn>
                                        <p:tgtEl>
                                          <p:spTgt spid="29"/>
                                        </p:tgtEl>
                                        <p:attrNameLst>
                                          <p:attrName>style.visibility</p:attrName>
                                        </p:attrNameLst>
                                      </p:cBhvr>
                                      <p:to>
                                        <p:strVal val="visible"/>
                                      </p:to>
                                    </p:set>
                                    <p:animEffect transition="in" filter="wipe(down)">
                                      <p:cBhvr>
                                        <p:cTn id="14" dur="500"/>
                                        <p:tgtEl>
                                          <p:spTgt spid="29"/>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57696"/>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500"/>
                                        <p:tgtEl>
                                          <p:spTgt spid="44"/>
                                        </p:tgtEl>
                                      </p:cBhvr>
                                    </p:animEffect>
                                  </p:childTnLst>
                                </p:cTn>
                              </p:par>
                            </p:childTnLst>
                          </p:cTn>
                        </p:par>
                        <p:par>
                          <p:cTn id="22" fill="hold" nodeType="afterGroup">
                            <p:stCondLst>
                              <p:cond delay="500"/>
                            </p:stCondLst>
                            <p:childTnLst>
                              <p:par>
                                <p:cTn id="23" presetID="22" presetClass="entr" presetSubtype="4" fill="hold" nodeType="afterEffect">
                                  <p:stCondLst>
                                    <p:cond delay="500"/>
                                  </p:stCondLst>
                                  <p:childTnLst>
                                    <p:set>
                                      <p:cBhvr>
                                        <p:cTn id="24" dur="1" fill="hold">
                                          <p:stCondLst>
                                            <p:cond delay="0"/>
                                          </p:stCondLst>
                                        </p:cTn>
                                        <p:tgtEl>
                                          <p:spTgt spid="30"/>
                                        </p:tgtEl>
                                        <p:attrNameLst>
                                          <p:attrName>style.visibility</p:attrName>
                                        </p:attrNameLst>
                                      </p:cBhvr>
                                      <p:to>
                                        <p:strVal val="visible"/>
                                      </p:to>
                                    </p:set>
                                    <p:animEffect transition="in" filter="wipe(down)">
                                      <p:cBhvr>
                                        <p:cTn id="2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696" grpId="0" animBg="1"/>
      <p:bldP spid="157696" grpId="1" animBg="1"/>
      <p:bldP spid="44" grpId="0" animBg="1"/>
      <p:bldP spid="4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文本框 15"/>
          <p:cNvSpPr txBox="1">
            <a:spLocks noChangeArrowheads="1"/>
          </p:cNvSpPr>
          <p:nvPr/>
        </p:nvSpPr>
        <p:spPr bwMode="auto">
          <a:xfrm>
            <a:off x="323850" y="1446213"/>
            <a:ext cx="7848600"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nSpc>
                <a:spcPct val="150000"/>
              </a:lnSpc>
              <a:spcBef>
                <a:spcPct val="0"/>
              </a:spcBef>
              <a:buClrTx/>
              <a:buSzTx/>
              <a:buFont typeface="Wingdings" panose="05000000000000000000" pitchFamily="2" charset="2"/>
              <a:buChar char="u"/>
            </a:pPr>
            <a:r>
              <a:rPr lang="en-US" altLang="zh-CN" sz="2400" b="1" dirty="0">
                <a:solidFill>
                  <a:srgbClr val="002060"/>
                </a:solidFill>
                <a:latin typeface="Arial" panose="020B0604020202020204" pitchFamily="34" charset="0"/>
                <a:ea typeface="华文细黑"/>
                <a:cs typeface="华文细黑"/>
              </a:rPr>
              <a:t>Several most similar rain process affect rainfall estimation seriously.</a:t>
            </a:r>
          </a:p>
          <a:p>
            <a:pPr>
              <a:lnSpc>
                <a:spcPct val="150000"/>
              </a:lnSpc>
              <a:spcBef>
                <a:spcPct val="0"/>
              </a:spcBef>
              <a:buClrTx/>
              <a:buSzTx/>
              <a:buFont typeface="Wingdings" panose="05000000000000000000" pitchFamily="2" charset="2"/>
              <a:buChar char="u"/>
            </a:pPr>
            <a:r>
              <a:rPr lang="en-US" altLang="zh-CN" sz="2400" b="1" dirty="0">
                <a:solidFill>
                  <a:srgbClr val="002060"/>
                </a:solidFill>
                <a:latin typeface="Arial" panose="020B0604020202020204" pitchFamily="34" charset="0"/>
                <a:ea typeface="华文细黑"/>
                <a:cs typeface="华文细黑"/>
              </a:rPr>
              <a:t>Very good fitting rain processes will lead </a:t>
            </a:r>
            <a:r>
              <a:rPr lang="en-US" altLang="zh-CN" sz="2800" b="1" dirty="0">
                <a:solidFill>
                  <a:srgbClr val="002060"/>
                </a:solidFill>
                <a:latin typeface="Arial" panose="020B0604020202020204" pitchFamily="34" charset="0"/>
                <a:ea typeface="华文细黑"/>
                <a:cs typeface="华文细黑"/>
              </a:rPr>
              <a:t>to overfitting.</a:t>
            </a:r>
          </a:p>
          <a:p>
            <a:pPr>
              <a:lnSpc>
                <a:spcPct val="150000"/>
              </a:lnSpc>
              <a:spcBef>
                <a:spcPct val="0"/>
              </a:spcBef>
              <a:buClrTx/>
              <a:buSzTx/>
              <a:buFont typeface="Wingdings" panose="05000000000000000000" pitchFamily="2" charset="2"/>
              <a:buChar char="u"/>
            </a:pPr>
            <a:r>
              <a:rPr lang="en-US" altLang="zh-CN" sz="2800" b="1" dirty="0">
                <a:solidFill>
                  <a:srgbClr val="002060"/>
                </a:solidFill>
                <a:latin typeface="Arial" panose="020B0604020202020204" pitchFamily="34" charset="0"/>
                <a:ea typeface="华文细黑"/>
                <a:cs typeface="华文细黑"/>
              </a:rPr>
              <a:t>Number of trees is larger than 50, there is no obvious differences.</a:t>
            </a:r>
            <a:endParaRPr lang="zh-CN" altLang="en-US" sz="2800" b="1" dirty="0">
              <a:solidFill>
                <a:srgbClr val="002060"/>
              </a:solidFill>
              <a:latin typeface="Arial" panose="020B0604020202020204" pitchFamily="34" charset="0"/>
              <a:ea typeface="华文细黑"/>
              <a:cs typeface="华文细黑"/>
            </a:endParaRPr>
          </a:p>
        </p:txBody>
      </p:sp>
      <p:sp>
        <p:nvSpPr>
          <p:cNvPr id="46083" name="圆角矩形 16"/>
          <p:cNvSpPr>
            <a:spLocks noChangeArrowheads="1"/>
          </p:cNvSpPr>
          <p:nvPr/>
        </p:nvSpPr>
        <p:spPr bwMode="auto">
          <a:xfrm>
            <a:off x="163513" y="1470025"/>
            <a:ext cx="8602662" cy="3992563"/>
          </a:xfrm>
          <a:prstGeom prst="roundRect">
            <a:avLst>
              <a:gd name="adj" fmla="val 16667"/>
            </a:avLst>
          </a:prstGeom>
          <a:noFill/>
          <a:ln w="28575">
            <a:solidFill>
              <a:srgbClr val="002060"/>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a:spcBef>
                <a:spcPct val="0"/>
              </a:spcBef>
              <a:buClrTx/>
              <a:buSzTx/>
              <a:buFontTx/>
              <a:buNone/>
            </a:pPr>
            <a:endParaRPr lang="zh-CN" altLang="en-US" sz="4200">
              <a:solidFill>
                <a:srgbClr val="333399"/>
              </a:solidFill>
              <a:ea typeface="黑体"/>
              <a:cs typeface="黑体"/>
            </a:endParaRPr>
          </a:p>
        </p:txBody>
      </p:sp>
      <p:sp>
        <p:nvSpPr>
          <p:cNvPr id="46086" name="标题 1"/>
          <p:cNvSpPr>
            <a:spLocks noGrp="1" noChangeArrowheads="1"/>
          </p:cNvSpPr>
          <p:nvPr>
            <p:ph type="title"/>
          </p:nvPr>
        </p:nvSpPr>
        <p:spPr>
          <a:xfrm>
            <a:off x="0" y="617538"/>
            <a:ext cx="9144000" cy="598487"/>
          </a:xfrm>
          <a:solidFill>
            <a:schemeClr val="accent2">
              <a:alpha val="94116"/>
            </a:schemeClr>
          </a:solidFill>
        </p:spPr>
        <p:txBody>
          <a:bodyPr/>
          <a:lstStyle/>
          <a:p>
            <a:r>
              <a:rPr lang="en-US" altLang="zh-CN" smtClean="0">
                <a:solidFill>
                  <a:schemeClr val="bg1"/>
                </a:solidFill>
                <a:latin typeface="Times New Roman" panose="02020603050405020304" pitchFamily="18" charset="0"/>
                <a:ea typeface="SimSun" panose="02010600030101010101" pitchFamily="2" charset="-122"/>
                <a:cs typeface="Times New Roman" panose="02020603050405020304" pitchFamily="18" charset="0"/>
              </a:rPr>
              <a:t>Evaluation</a:t>
            </a:r>
            <a:endParaRPr lang="zh-CN" altLang="en-US" smtClean="0">
              <a:solidFill>
                <a:schemeClr val="bg1"/>
              </a:solidFill>
              <a:latin typeface="Times New Roman" panose="02020603050405020304" pitchFamily="18" charset="0"/>
              <a:ea typeface="SimSun" panose="02010600030101010101" pitchFamily="2" charset="-122"/>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文本框 15"/>
          <p:cNvSpPr txBox="1">
            <a:spLocks noChangeArrowheads="1"/>
          </p:cNvSpPr>
          <p:nvPr/>
        </p:nvSpPr>
        <p:spPr bwMode="auto">
          <a:xfrm>
            <a:off x="323850" y="1446213"/>
            <a:ext cx="7848600"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nSpc>
                <a:spcPct val="150000"/>
              </a:lnSpc>
              <a:spcBef>
                <a:spcPct val="0"/>
              </a:spcBef>
              <a:buClrTx/>
              <a:buSzTx/>
              <a:buFont typeface="Wingdings" panose="05000000000000000000" pitchFamily="2" charset="2"/>
              <a:buChar char="u"/>
            </a:pPr>
            <a:r>
              <a:rPr lang="en-US" altLang="zh-CN" sz="2400" b="1">
                <a:solidFill>
                  <a:srgbClr val="002060"/>
                </a:solidFill>
                <a:latin typeface="Arial" panose="020B0604020202020204" pitchFamily="34" charset="0"/>
                <a:ea typeface="华文细黑"/>
                <a:cs typeface="华文细黑"/>
              </a:rPr>
              <a:t>Several most similar rain process affect rainfall estimation seriously.</a:t>
            </a:r>
          </a:p>
          <a:p>
            <a:pPr>
              <a:lnSpc>
                <a:spcPct val="150000"/>
              </a:lnSpc>
              <a:spcBef>
                <a:spcPct val="0"/>
              </a:spcBef>
              <a:buClrTx/>
              <a:buSzTx/>
              <a:buFont typeface="Wingdings" panose="05000000000000000000" pitchFamily="2" charset="2"/>
              <a:buChar char="u"/>
            </a:pPr>
            <a:r>
              <a:rPr lang="en-US" altLang="zh-CN" sz="2400" b="1">
                <a:solidFill>
                  <a:srgbClr val="002060"/>
                </a:solidFill>
                <a:latin typeface="Arial" panose="020B0604020202020204" pitchFamily="34" charset="0"/>
                <a:ea typeface="华文细黑"/>
                <a:cs typeface="华文细黑"/>
              </a:rPr>
              <a:t>Very good fitting rain processes will lead </a:t>
            </a:r>
            <a:r>
              <a:rPr lang="en-US" altLang="zh-CN" sz="2800" b="1">
                <a:solidFill>
                  <a:srgbClr val="002060"/>
                </a:solidFill>
                <a:latin typeface="Arial" panose="020B0604020202020204" pitchFamily="34" charset="0"/>
                <a:ea typeface="华文细黑"/>
                <a:cs typeface="华文细黑"/>
              </a:rPr>
              <a:t>to overfitting.</a:t>
            </a:r>
          </a:p>
          <a:p>
            <a:pPr>
              <a:lnSpc>
                <a:spcPct val="150000"/>
              </a:lnSpc>
              <a:spcBef>
                <a:spcPct val="0"/>
              </a:spcBef>
              <a:buClrTx/>
              <a:buSzTx/>
              <a:buFont typeface="Wingdings" panose="05000000000000000000" pitchFamily="2" charset="2"/>
              <a:buChar char="u"/>
            </a:pPr>
            <a:r>
              <a:rPr lang="en-US" altLang="zh-CN" sz="2800" b="1">
                <a:solidFill>
                  <a:srgbClr val="002060"/>
                </a:solidFill>
                <a:latin typeface="Arial" panose="020B0604020202020204" pitchFamily="34" charset="0"/>
                <a:ea typeface="华文细黑"/>
                <a:cs typeface="华文细黑"/>
              </a:rPr>
              <a:t>Number of trees is larger than 50, there is no obvious differences.</a:t>
            </a:r>
            <a:endParaRPr lang="zh-CN" altLang="en-US" sz="2800" b="1">
              <a:solidFill>
                <a:srgbClr val="002060"/>
              </a:solidFill>
              <a:latin typeface="Arial" panose="020B0604020202020204" pitchFamily="34" charset="0"/>
              <a:ea typeface="华文细黑"/>
              <a:cs typeface="华文细黑"/>
            </a:endParaRPr>
          </a:p>
        </p:txBody>
      </p:sp>
      <p:sp>
        <p:nvSpPr>
          <p:cNvPr id="46083" name="圆角矩形 16"/>
          <p:cNvSpPr>
            <a:spLocks noChangeArrowheads="1"/>
          </p:cNvSpPr>
          <p:nvPr/>
        </p:nvSpPr>
        <p:spPr bwMode="auto">
          <a:xfrm>
            <a:off x="163513" y="1470025"/>
            <a:ext cx="8602662" cy="1744663"/>
          </a:xfrm>
          <a:prstGeom prst="roundRect">
            <a:avLst>
              <a:gd name="adj" fmla="val 16667"/>
            </a:avLst>
          </a:prstGeom>
          <a:noFill/>
          <a:ln w="28575">
            <a:solidFill>
              <a:srgbClr val="002060"/>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a:spcBef>
                <a:spcPct val="0"/>
              </a:spcBef>
              <a:buClrTx/>
              <a:buSzTx/>
              <a:buFontTx/>
              <a:buNone/>
            </a:pPr>
            <a:endParaRPr lang="zh-CN" altLang="en-US" sz="4200">
              <a:solidFill>
                <a:srgbClr val="333399"/>
              </a:solidFill>
              <a:ea typeface="黑体"/>
              <a:cs typeface="黑体"/>
            </a:endParaRPr>
          </a:p>
        </p:txBody>
      </p:sp>
      <p:sp>
        <p:nvSpPr>
          <p:cNvPr id="46084" name="矩形 17"/>
          <p:cNvSpPr>
            <a:spLocks noChangeArrowheads="1"/>
          </p:cNvSpPr>
          <p:nvPr/>
        </p:nvSpPr>
        <p:spPr bwMode="auto">
          <a:xfrm>
            <a:off x="163513" y="3430588"/>
            <a:ext cx="8729662" cy="3311525"/>
          </a:xfrm>
          <a:prstGeom prst="rect">
            <a:avLst/>
          </a:prstGeom>
          <a:noFill/>
          <a:ln w="28575">
            <a:solidFill>
              <a:srgbClr val="3333FF"/>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a:spcBef>
                <a:spcPct val="0"/>
              </a:spcBef>
              <a:buClrTx/>
              <a:buSzTx/>
              <a:buFontTx/>
              <a:buNone/>
            </a:pPr>
            <a:endParaRPr lang="zh-CN" altLang="en-US" sz="4200">
              <a:solidFill>
                <a:srgbClr val="333399"/>
              </a:solidFill>
              <a:ea typeface="黑体"/>
              <a:cs typeface="黑体"/>
            </a:endParaRPr>
          </a:p>
        </p:txBody>
      </p:sp>
      <p:cxnSp>
        <p:nvCxnSpPr>
          <p:cNvPr id="46085" name="直接连接符 19"/>
          <p:cNvCxnSpPr>
            <a:cxnSpLocks noChangeShapeType="1"/>
          </p:cNvCxnSpPr>
          <p:nvPr/>
        </p:nvCxnSpPr>
        <p:spPr bwMode="auto">
          <a:xfrm>
            <a:off x="4659313" y="3430588"/>
            <a:ext cx="0" cy="3311525"/>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cxnSp>
      <p:sp>
        <p:nvSpPr>
          <p:cNvPr id="46086" name="标题 1"/>
          <p:cNvSpPr>
            <a:spLocks noGrp="1" noChangeArrowheads="1"/>
          </p:cNvSpPr>
          <p:nvPr>
            <p:ph type="title"/>
          </p:nvPr>
        </p:nvSpPr>
        <p:spPr>
          <a:xfrm>
            <a:off x="0" y="617538"/>
            <a:ext cx="9144000" cy="598487"/>
          </a:xfrm>
          <a:solidFill>
            <a:schemeClr val="accent2">
              <a:alpha val="94116"/>
            </a:schemeClr>
          </a:solidFill>
        </p:spPr>
        <p:txBody>
          <a:bodyPr/>
          <a:lstStyle/>
          <a:p>
            <a:r>
              <a:rPr lang="en-US" altLang="zh-CN" smtClean="0">
                <a:solidFill>
                  <a:schemeClr val="bg1"/>
                </a:solidFill>
                <a:latin typeface="Times New Roman" panose="02020603050405020304" pitchFamily="18" charset="0"/>
                <a:ea typeface="SimSun" panose="02010600030101010101" pitchFamily="2" charset="-122"/>
                <a:cs typeface="Times New Roman" panose="02020603050405020304" pitchFamily="18" charset="0"/>
              </a:rPr>
              <a:t>Evaluation</a:t>
            </a:r>
            <a:endParaRPr lang="zh-CN" altLang="en-US" smtClean="0">
              <a:solidFill>
                <a:schemeClr val="bg1"/>
              </a:solidFill>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46087" name="图片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1475" y="3465512"/>
            <a:ext cx="3862388" cy="308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8" name="图片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46650" y="3614738"/>
            <a:ext cx="3814763" cy="290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9" name="文本框 14"/>
          <p:cNvSpPr txBox="1">
            <a:spLocks noChangeArrowheads="1"/>
          </p:cNvSpPr>
          <p:nvPr/>
        </p:nvSpPr>
        <p:spPr bwMode="auto">
          <a:xfrm>
            <a:off x="1116013" y="4589463"/>
            <a:ext cx="2997200" cy="831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CN" sz="1600" b="1">
                <a:solidFill>
                  <a:srgbClr val="FF0000"/>
                </a:solidFill>
                <a:latin typeface="Arial" panose="020B0604020202020204" pitchFamily="34" charset="0"/>
                <a:ea typeface="华文细黑"/>
                <a:cs typeface="华文细黑"/>
              </a:rPr>
              <a:t>RANLIST obtain the good performance with       between 1 and 1.8</a:t>
            </a:r>
            <a:endParaRPr lang="zh-CN" altLang="en-US" sz="1600" b="1">
              <a:solidFill>
                <a:srgbClr val="FF0000"/>
              </a:solidFill>
              <a:latin typeface="Arial" panose="020B0604020202020204" pitchFamily="34" charset="0"/>
              <a:ea typeface="华文细黑"/>
              <a:cs typeface="华文细黑"/>
            </a:endParaRPr>
          </a:p>
        </p:txBody>
      </p:sp>
      <p:pic>
        <p:nvPicPr>
          <p:cNvPr id="46090" name="图片 2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87675" y="4910138"/>
            <a:ext cx="215900"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0938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文本框 8"/>
          <p:cNvSpPr txBox="1">
            <a:spLocks noChangeArrowheads="1"/>
          </p:cNvSpPr>
          <p:nvPr/>
        </p:nvSpPr>
        <p:spPr bwMode="auto">
          <a:xfrm>
            <a:off x="619125" y="1712913"/>
            <a:ext cx="8351838"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nSpc>
                <a:spcPct val="150000"/>
              </a:lnSpc>
              <a:spcBef>
                <a:spcPct val="0"/>
              </a:spcBef>
              <a:buClrTx/>
              <a:buSzTx/>
              <a:buFont typeface="Wingdings" panose="05000000000000000000" pitchFamily="2" charset="2"/>
              <a:buChar char="u"/>
            </a:pPr>
            <a:r>
              <a:rPr lang="en-US" altLang="zh-CN" sz="2800" b="1">
                <a:solidFill>
                  <a:srgbClr val="002060"/>
                </a:solidFill>
                <a:latin typeface="Arial" panose="020B0604020202020204" pitchFamily="34" charset="0"/>
                <a:ea typeface="华文细黑"/>
                <a:cs typeface="华文细黑"/>
              </a:rPr>
              <a:t> </a:t>
            </a:r>
            <a:r>
              <a:rPr lang="en-US" altLang="zh-CN" sz="1800" b="1">
                <a:solidFill>
                  <a:srgbClr val="002060"/>
                </a:solidFill>
                <a:latin typeface="Arial" panose="020B0604020202020204" pitchFamily="34" charset="0"/>
                <a:ea typeface="华文细黑"/>
                <a:cs typeface="华文细黑"/>
              </a:rPr>
              <a:t>RANLIST model achieves some advantages in both noisy environments.</a:t>
            </a:r>
          </a:p>
          <a:p>
            <a:pPr>
              <a:spcBef>
                <a:spcPct val="0"/>
              </a:spcBef>
              <a:buClrTx/>
              <a:buSzTx/>
              <a:buFont typeface="Wingdings" panose="05000000000000000000" pitchFamily="2" charset="2"/>
              <a:buChar char="u"/>
            </a:pPr>
            <a:r>
              <a:rPr lang="en-US" altLang="zh-CN" sz="1800" b="1">
                <a:solidFill>
                  <a:srgbClr val="002060"/>
                </a:solidFill>
                <a:latin typeface="Arial" panose="020B0604020202020204" pitchFamily="34" charset="0"/>
                <a:ea typeface="华文细黑"/>
                <a:cs typeface="华文细黑"/>
              </a:rPr>
              <a:t>The performances are affected because a large number of rainfall processes are destroyed by abnormal or missing data.</a:t>
            </a:r>
            <a:endParaRPr lang="zh-CN" altLang="en-US" sz="1800" b="1">
              <a:solidFill>
                <a:srgbClr val="002060"/>
              </a:solidFill>
              <a:latin typeface="Arial" panose="020B0604020202020204" pitchFamily="34" charset="0"/>
              <a:ea typeface="华文细黑"/>
              <a:cs typeface="华文细黑"/>
            </a:endParaRPr>
          </a:p>
        </p:txBody>
      </p:sp>
      <p:sp>
        <p:nvSpPr>
          <p:cNvPr id="47107" name="圆角矩形 15"/>
          <p:cNvSpPr>
            <a:spLocks noChangeArrowheads="1"/>
          </p:cNvSpPr>
          <p:nvPr/>
        </p:nvSpPr>
        <p:spPr bwMode="auto">
          <a:xfrm>
            <a:off x="414338" y="1652588"/>
            <a:ext cx="8621712" cy="1851025"/>
          </a:xfrm>
          <a:prstGeom prst="roundRect">
            <a:avLst>
              <a:gd name="adj" fmla="val 16667"/>
            </a:avLst>
          </a:prstGeom>
          <a:noFill/>
          <a:ln w="28575">
            <a:solidFill>
              <a:srgbClr val="002060"/>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a:spcBef>
                <a:spcPct val="0"/>
              </a:spcBef>
              <a:buClrTx/>
              <a:buSzTx/>
              <a:buFontTx/>
              <a:buNone/>
            </a:pPr>
            <a:endParaRPr lang="zh-CN" altLang="en-US" sz="4200">
              <a:solidFill>
                <a:srgbClr val="333399"/>
              </a:solidFill>
              <a:ea typeface="黑体"/>
              <a:cs typeface="黑体"/>
            </a:endParaRPr>
          </a:p>
        </p:txBody>
      </p:sp>
      <p:sp>
        <p:nvSpPr>
          <p:cNvPr id="47108" name="标题 1"/>
          <p:cNvSpPr>
            <a:spLocks noGrp="1" noChangeArrowheads="1"/>
          </p:cNvSpPr>
          <p:nvPr>
            <p:ph type="title"/>
          </p:nvPr>
        </p:nvSpPr>
        <p:spPr>
          <a:xfrm>
            <a:off x="0" y="617538"/>
            <a:ext cx="9144000" cy="768350"/>
          </a:xfrm>
          <a:solidFill>
            <a:schemeClr val="accent2">
              <a:alpha val="94116"/>
            </a:schemeClr>
          </a:solidFill>
        </p:spPr>
        <p:txBody>
          <a:bodyPr/>
          <a:lstStyle/>
          <a:p>
            <a:r>
              <a:rPr lang="en-US" altLang="zh-CN" smtClean="0">
                <a:solidFill>
                  <a:schemeClr val="bg1"/>
                </a:solidFill>
                <a:latin typeface="Times New Roman" panose="02020603050405020304" pitchFamily="18" charset="0"/>
                <a:ea typeface="SimSun" panose="02010600030101010101" pitchFamily="2" charset="-122"/>
                <a:cs typeface="Times New Roman" panose="02020603050405020304" pitchFamily="18" charset="0"/>
              </a:rPr>
              <a:t>Evaluation</a:t>
            </a:r>
            <a:endParaRPr lang="zh-CN" altLang="en-US" smtClean="0">
              <a:solidFill>
                <a:schemeClr val="bg1"/>
              </a:solidFill>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47109" name="图片 1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8764" y="3963988"/>
            <a:ext cx="4254499" cy="212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图片 1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14863" y="3963988"/>
            <a:ext cx="4284662" cy="206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1" name="矩形 18"/>
          <p:cNvSpPr>
            <a:spLocks noChangeArrowheads="1"/>
          </p:cNvSpPr>
          <p:nvPr/>
        </p:nvSpPr>
        <p:spPr bwMode="auto">
          <a:xfrm>
            <a:off x="242888" y="3733800"/>
            <a:ext cx="8728075" cy="2819400"/>
          </a:xfrm>
          <a:prstGeom prst="rect">
            <a:avLst/>
          </a:prstGeom>
          <a:noFill/>
          <a:ln w="28575">
            <a:solidFill>
              <a:srgbClr val="3333FF"/>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a:spcBef>
                <a:spcPct val="0"/>
              </a:spcBef>
              <a:buClrTx/>
              <a:buSzTx/>
              <a:buFontTx/>
              <a:buNone/>
            </a:pPr>
            <a:endParaRPr lang="zh-CN" altLang="en-US" sz="4200">
              <a:solidFill>
                <a:srgbClr val="333399"/>
              </a:solidFill>
              <a:ea typeface="黑体"/>
              <a:cs typeface="黑体"/>
            </a:endParaRPr>
          </a:p>
        </p:txBody>
      </p:sp>
      <p:cxnSp>
        <p:nvCxnSpPr>
          <p:cNvPr id="47112" name="直接连接符 19"/>
          <p:cNvCxnSpPr>
            <a:cxnSpLocks noChangeShapeType="1"/>
            <a:stCxn id="47111" idx="0"/>
            <a:endCxn id="47111" idx="2"/>
          </p:cNvCxnSpPr>
          <p:nvPr/>
        </p:nvCxnSpPr>
        <p:spPr bwMode="auto">
          <a:xfrm>
            <a:off x="4606926" y="3733800"/>
            <a:ext cx="0" cy="2819400"/>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cxnSp>
      <p:sp>
        <p:nvSpPr>
          <p:cNvPr id="11" name="矩形 157695"/>
          <p:cNvSpPr>
            <a:spLocks noChangeArrowheads="1"/>
          </p:cNvSpPr>
          <p:nvPr/>
        </p:nvSpPr>
        <p:spPr bwMode="auto">
          <a:xfrm>
            <a:off x="984250" y="5638801"/>
            <a:ext cx="7169150" cy="381000"/>
          </a:xfrm>
          <a:prstGeom prst="rect">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endParaRPr lang="zh-CN" altLang="en-US" sz="4200">
              <a:solidFill>
                <a:schemeClr val="accent2"/>
              </a:solidFill>
              <a:latin typeface="Arial" panose="020B0604020202020204" pitchFamily="34" charset="0"/>
              <a:ea typeface="黑体"/>
              <a:cs typeface="黑体"/>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标题 1"/>
          <p:cNvSpPr>
            <a:spLocks noGrp="1" noChangeArrowheads="1"/>
          </p:cNvSpPr>
          <p:nvPr>
            <p:ph type="title"/>
          </p:nvPr>
        </p:nvSpPr>
        <p:spPr>
          <a:xfrm>
            <a:off x="0" y="617538"/>
            <a:ext cx="9144000" cy="650875"/>
          </a:xfrm>
          <a:solidFill>
            <a:schemeClr val="accent2">
              <a:alpha val="94116"/>
            </a:schemeClr>
          </a:solidFill>
        </p:spPr>
        <p:txBody>
          <a:bodyPr/>
          <a:lstStyle/>
          <a:p>
            <a:r>
              <a:rPr lang="en-US" altLang="zh-CN" smtClean="0">
                <a:solidFill>
                  <a:schemeClr val="bg1"/>
                </a:solidFill>
                <a:latin typeface="Times New Roman" panose="02020603050405020304" pitchFamily="18" charset="0"/>
                <a:ea typeface="SimSun" panose="02010600030101010101" pitchFamily="2" charset="-122"/>
                <a:cs typeface="Times New Roman" panose="02020603050405020304" pitchFamily="18" charset="0"/>
              </a:rPr>
              <a:t>Evaluation</a:t>
            </a:r>
            <a:endParaRPr lang="zh-CN" altLang="en-US" smtClean="0">
              <a:solidFill>
                <a:schemeClr val="bg1"/>
              </a:solidFill>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48131" name="内容占位符 7"/>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95400" y="4114800"/>
            <a:ext cx="6216650" cy="2216150"/>
          </a:xfrm>
        </p:spPr>
      </p:pic>
      <p:sp>
        <p:nvSpPr>
          <p:cNvPr id="48132" name="矩形 8"/>
          <p:cNvSpPr>
            <a:spLocks noChangeArrowheads="1"/>
          </p:cNvSpPr>
          <p:nvPr/>
        </p:nvSpPr>
        <p:spPr bwMode="auto">
          <a:xfrm>
            <a:off x="971550" y="1412875"/>
            <a:ext cx="6769100"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nSpc>
                <a:spcPct val="150000"/>
              </a:lnSpc>
              <a:spcBef>
                <a:spcPct val="0"/>
              </a:spcBef>
              <a:buClrTx/>
              <a:buSzTx/>
              <a:buFont typeface="Wingdings" panose="05000000000000000000" pitchFamily="2" charset="2"/>
              <a:buChar char="p"/>
            </a:pPr>
            <a:r>
              <a:rPr lang="en-US" altLang="zh-CN" sz="1800"/>
              <a:t>IDW(Inverse distance weight) and kriging are two typical interpolation methods.</a:t>
            </a:r>
          </a:p>
          <a:p>
            <a:pPr>
              <a:lnSpc>
                <a:spcPct val="150000"/>
              </a:lnSpc>
              <a:spcBef>
                <a:spcPct val="0"/>
              </a:spcBef>
              <a:buClrTx/>
              <a:buSzTx/>
              <a:buFont typeface="Wingdings" panose="05000000000000000000" pitchFamily="2" charset="2"/>
              <a:buChar char="p"/>
            </a:pPr>
            <a:r>
              <a:rPr lang="zh-CN" altLang="en-US" sz="1800"/>
              <a:t>LITS submodel can achieve better performance under interpolating method of kriging</a:t>
            </a:r>
            <a:r>
              <a:rPr lang="en-US" altLang="zh-CN" sz="1800"/>
              <a:t>.</a:t>
            </a:r>
          </a:p>
          <a:p>
            <a:pPr>
              <a:lnSpc>
                <a:spcPct val="150000"/>
              </a:lnSpc>
              <a:spcBef>
                <a:spcPct val="0"/>
              </a:spcBef>
              <a:buClrTx/>
              <a:buSzTx/>
              <a:buFont typeface="Wingdings" panose="05000000000000000000" pitchFamily="2" charset="2"/>
              <a:buChar char="p"/>
            </a:pPr>
            <a:r>
              <a:rPr lang="en-US" altLang="zh-CN" sz="1800"/>
              <a:t>RANLIST may achieve even good performance using Kriging . However, some more works must be done. </a:t>
            </a:r>
            <a:endParaRPr lang="zh-CN" altLang="en-US" sz="1800"/>
          </a:p>
        </p:txBody>
      </p:sp>
      <p:sp>
        <p:nvSpPr>
          <p:cNvPr id="5" name="矩形 157695"/>
          <p:cNvSpPr>
            <a:spLocks noChangeArrowheads="1"/>
          </p:cNvSpPr>
          <p:nvPr/>
        </p:nvSpPr>
        <p:spPr bwMode="auto">
          <a:xfrm>
            <a:off x="984250" y="5943600"/>
            <a:ext cx="7169150" cy="381000"/>
          </a:xfrm>
          <a:prstGeom prst="rect">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endParaRPr lang="zh-CN" altLang="en-US" sz="4200">
              <a:solidFill>
                <a:schemeClr val="accent2"/>
              </a:solidFill>
              <a:latin typeface="Arial" panose="020B0604020202020204" pitchFamily="34" charset="0"/>
              <a:ea typeface="黑体"/>
              <a:cs typeface="黑体"/>
            </a:endParaRPr>
          </a:p>
        </p:txBody>
      </p:sp>
    </p:spTree>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标题 1"/>
          <p:cNvSpPr>
            <a:spLocks noGrp="1" noChangeArrowheads="1"/>
          </p:cNvSpPr>
          <p:nvPr>
            <p:ph type="title"/>
          </p:nvPr>
        </p:nvSpPr>
        <p:spPr>
          <a:xfrm>
            <a:off x="0" y="617538"/>
            <a:ext cx="9144000" cy="579437"/>
          </a:xfrm>
          <a:solidFill>
            <a:schemeClr val="accent2">
              <a:alpha val="94116"/>
            </a:schemeClr>
          </a:solidFill>
        </p:spPr>
        <p:txBody>
          <a:bodyPr/>
          <a:lstStyle/>
          <a:p>
            <a:r>
              <a:rPr lang="en-US" altLang="zh-CN" smtClean="0">
                <a:solidFill>
                  <a:schemeClr val="bg1"/>
                </a:solidFill>
                <a:latin typeface="Times New Roman" panose="02020603050405020304" pitchFamily="18" charset="0"/>
                <a:ea typeface="SimSun" panose="02010600030101010101" pitchFamily="2" charset="-122"/>
                <a:cs typeface="Times New Roman" panose="02020603050405020304" pitchFamily="18" charset="0"/>
              </a:rPr>
              <a:t>Evaluation</a:t>
            </a:r>
            <a:endParaRPr lang="zh-CN" altLang="en-US" smtClean="0">
              <a:solidFill>
                <a:schemeClr val="bg1"/>
              </a:solidFill>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49155" name="图片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2852738"/>
            <a:ext cx="6335713" cy="167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图片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4648200"/>
            <a:ext cx="5764212"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矩形 13"/>
          <p:cNvSpPr>
            <a:spLocks noChangeArrowheads="1"/>
          </p:cNvSpPr>
          <p:nvPr/>
        </p:nvSpPr>
        <p:spPr bwMode="auto">
          <a:xfrm>
            <a:off x="1116013" y="1423988"/>
            <a:ext cx="6192837"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 typeface="Wingdings" panose="05000000000000000000" pitchFamily="2" charset="2"/>
              <a:buChar char="u"/>
            </a:pPr>
            <a:r>
              <a:rPr lang="zh-CN" altLang="en-US" sz="1800">
                <a:solidFill>
                  <a:srgbClr val="002060"/>
                </a:solidFill>
              </a:rPr>
              <a:t>RANLIST obtain good performance when the error of determining no rain is not considered</a:t>
            </a:r>
            <a:endParaRPr lang="en-US" altLang="zh-CN" sz="1800">
              <a:solidFill>
                <a:srgbClr val="002060"/>
              </a:solidFill>
            </a:endParaRPr>
          </a:p>
          <a:p>
            <a:pPr>
              <a:spcBef>
                <a:spcPct val="0"/>
              </a:spcBef>
              <a:buClrTx/>
              <a:buSzTx/>
              <a:buFont typeface="Wingdings" panose="05000000000000000000" pitchFamily="2" charset="2"/>
              <a:buChar char="u"/>
            </a:pPr>
            <a:r>
              <a:rPr lang="en-US" altLang="zh-CN" sz="1800">
                <a:solidFill>
                  <a:srgbClr val="002060"/>
                </a:solidFill>
              </a:rPr>
              <a:t>Rain/no rain classification is especially important for 1-min rainfall estimation</a:t>
            </a:r>
            <a:endParaRPr lang="zh-CN" altLang="en-US" sz="1800">
              <a:solidFill>
                <a:srgbClr val="002060"/>
              </a:solidFill>
            </a:endParaRPr>
          </a:p>
        </p:txBody>
      </p:sp>
      <p:sp>
        <p:nvSpPr>
          <p:cNvPr id="49158" name="圆角矩形 14"/>
          <p:cNvSpPr>
            <a:spLocks noChangeArrowheads="1"/>
          </p:cNvSpPr>
          <p:nvPr/>
        </p:nvSpPr>
        <p:spPr bwMode="auto">
          <a:xfrm>
            <a:off x="847725" y="1385888"/>
            <a:ext cx="7134225" cy="1201737"/>
          </a:xfrm>
          <a:prstGeom prst="roundRect">
            <a:avLst>
              <a:gd name="adj" fmla="val 16667"/>
            </a:avLst>
          </a:prstGeom>
          <a:noFill/>
          <a:ln w="28575">
            <a:solidFill>
              <a:srgbClr val="002060"/>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endParaRPr lang="zh-CN" altLang="en-US" sz="4200">
              <a:solidFill>
                <a:schemeClr val="accent2"/>
              </a:solidFill>
              <a:latin typeface="Arial" panose="020B0604020202020204" pitchFamily="34" charset="0"/>
              <a:ea typeface="黑体"/>
              <a:cs typeface="黑体"/>
            </a:endParaRPr>
          </a:p>
        </p:txBody>
      </p:sp>
      <p:sp>
        <p:nvSpPr>
          <p:cNvPr id="7" name="矩形 157695"/>
          <p:cNvSpPr>
            <a:spLocks noChangeArrowheads="1"/>
          </p:cNvSpPr>
          <p:nvPr/>
        </p:nvSpPr>
        <p:spPr bwMode="auto">
          <a:xfrm>
            <a:off x="984250" y="6019800"/>
            <a:ext cx="7169150" cy="381000"/>
          </a:xfrm>
          <a:prstGeom prst="rect">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endParaRPr lang="zh-CN" altLang="en-US" sz="4200">
              <a:solidFill>
                <a:schemeClr val="accent2"/>
              </a:solidFill>
              <a:latin typeface="Arial" panose="020B0604020202020204" pitchFamily="34" charset="0"/>
              <a:ea typeface="黑体"/>
              <a:cs typeface="黑体"/>
            </a:endParaRPr>
          </a:p>
        </p:txBody>
      </p:sp>
      <p:sp>
        <p:nvSpPr>
          <p:cNvPr id="8" name="矩形 157695"/>
          <p:cNvSpPr>
            <a:spLocks noChangeArrowheads="1"/>
          </p:cNvSpPr>
          <p:nvPr/>
        </p:nvSpPr>
        <p:spPr bwMode="auto">
          <a:xfrm>
            <a:off x="984250" y="4191000"/>
            <a:ext cx="7169150" cy="381000"/>
          </a:xfrm>
          <a:prstGeom prst="rect">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endParaRPr lang="zh-CN" altLang="en-US" sz="4200">
              <a:solidFill>
                <a:schemeClr val="accent2"/>
              </a:solidFill>
              <a:latin typeface="Arial" panose="020B0604020202020204" pitchFamily="34" charset="0"/>
              <a:ea typeface="黑体"/>
              <a:cs typeface="黑体"/>
            </a:endParaRPr>
          </a:p>
        </p:txBody>
      </p:sp>
    </p:spTree>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标题 1"/>
          <p:cNvSpPr>
            <a:spLocks noGrp="1" noChangeArrowheads="1"/>
          </p:cNvSpPr>
          <p:nvPr>
            <p:ph type="ctrTitle"/>
          </p:nvPr>
        </p:nvSpPr>
        <p:spPr>
          <a:xfrm>
            <a:off x="0" y="1771650"/>
            <a:ext cx="9144000" cy="1200150"/>
          </a:xfrm>
          <a:solidFill>
            <a:schemeClr val="accent2"/>
          </a:solidFill>
        </p:spPr>
        <p:txBody>
          <a:bodyPr/>
          <a:lstStyle/>
          <a:p>
            <a:pPr algn="ctr"/>
            <a:r>
              <a:rPr lang="en-US" altLang="zh-CN" sz="3600" dirty="0">
                <a:latin typeface="Arial Narrow" panose="020B0606020202030204" pitchFamily="34" charset="0"/>
                <a:ea typeface="黑体"/>
                <a:cs typeface="Times New Roman" panose="02020603050405020304" pitchFamily="18" charset="0"/>
              </a:rPr>
              <a:t>Data Fusion in Mobile Wireless Sensor Networks</a:t>
            </a:r>
            <a:endParaRPr lang="zh-CN" altLang="en-US" sz="3600" dirty="0">
              <a:latin typeface="Arial Narrow" panose="020B0606020202030204" pitchFamily="34" charset="0"/>
              <a:ea typeface="黑体"/>
              <a:cs typeface="Times New Roman" panose="02020603050405020304" pitchFamily="18" charset="0"/>
            </a:endParaRPr>
          </a:p>
        </p:txBody>
      </p:sp>
      <p:pic>
        <p:nvPicPr>
          <p:cNvPr id="57346" name="Picture 2" descr="Figure 7.">
            <a:extLst>
              <a:ext uri="{FF2B5EF4-FFF2-40B4-BE49-F238E27FC236}">
                <a16:creationId xmlns:a16="http://schemas.microsoft.com/office/drawing/2014/main" id="{359BD5DB-5DEE-46B6-AB39-068B0DAAF0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3200400"/>
            <a:ext cx="3314700" cy="3282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8365124"/>
      </p:ext>
    </p:extLst>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noChangeArrowheads="1"/>
          </p:cNvSpPr>
          <p:nvPr>
            <p:ph type="title"/>
          </p:nvPr>
        </p:nvSpPr>
        <p:spPr/>
        <p:txBody>
          <a:bodyPr/>
          <a:lstStyle/>
          <a:p>
            <a:r>
              <a:rPr lang="en-US" altLang="en-US" smtClean="0"/>
              <a:t>Background</a:t>
            </a:r>
          </a:p>
        </p:txBody>
      </p:sp>
      <p:sp>
        <p:nvSpPr>
          <p:cNvPr id="51203" name="Content Placeholder 2"/>
          <p:cNvSpPr>
            <a:spLocks noGrp="1" noChangeArrowheads="1"/>
          </p:cNvSpPr>
          <p:nvPr>
            <p:ph idx="1"/>
          </p:nvPr>
        </p:nvSpPr>
        <p:spPr/>
        <p:txBody>
          <a:bodyPr/>
          <a:lstStyle/>
          <a:p>
            <a:r>
              <a:rPr lang="en-US" altLang="en-US" smtClean="0"/>
              <a:t>Mobile sensors </a:t>
            </a:r>
          </a:p>
          <a:p>
            <a:pPr lvl="1"/>
            <a:r>
              <a:rPr lang="en-US" altLang="en-US" smtClean="0"/>
              <a:t>Work in different environments</a:t>
            </a:r>
          </a:p>
          <a:p>
            <a:pPr lvl="1"/>
            <a:r>
              <a:rPr lang="en-US" altLang="en-US" smtClean="0"/>
              <a:t>Collect data to be fused</a:t>
            </a:r>
          </a:p>
          <a:p>
            <a:pPr lvl="1"/>
            <a:r>
              <a:rPr lang="en-US" altLang="en-US" smtClean="0"/>
              <a:t>Have limited energy and storage</a:t>
            </a:r>
          </a:p>
          <a:p>
            <a:pPr lvl="1"/>
            <a:r>
              <a:rPr lang="en-US" altLang="en-US" smtClean="0"/>
              <a:t>May work with different protocols</a:t>
            </a:r>
          </a:p>
          <a:p>
            <a:r>
              <a:rPr lang="en-US" altLang="en-US" smtClean="0"/>
              <a:t>When events are detected</a:t>
            </a:r>
          </a:p>
          <a:p>
            <a:pPr lvl="1"/>
            <a:r>
              <a:rPr lang="en-US" altLang="en-US" smtClean="0"/>
              <a:t>Paths are dynamically selected</a:t>
            </a:r>
          </a:p>
          <a:p>
            <a:pPr lvl="1"/>
            <a:r>
              <a:rPr lang="en-US" altLang="en-US" smtClean="0"/>
              <a:t>Data is processed in stages</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noChangeArrowheads="1"/>
          </p:cNvSpPr>
          <p:nvPr>
            <p:ph type="title"/>
          </p:nvPr>
        </p:nvSpPr>
        <p:spPr/>
        <p:txBody>
          <a:bodyPr/>
          <a:lstStyle/>
          <a:p>
            <a:r>
              <a:rPr lang="en-US" altLang="en-US" smtClean="0"/>
              <a:t>Application area examples</a:t>
            </a:r>
          </a:p>
        </p:txBody>
      </p:sp>
      <p:sp>
        <p:nvSpPr>
          <p:cNvPr id="52227" name="Content Placeholder 2"/>
          <p:cNvSpPr>
            <a:spLocks noGrp="1" noChangeArrowheads="1"/>
          </p:cNvSpPr>
          <p:nvPr>
            <p:ph idx="1"/>
          </p:nvPr>
        </p:nvSpPr>
        <p:spPr/>
        <p:txBody>
          <a:bodyPr/>
          <a:lstStyle/>
          <a:p>
            <a:r>
              <a:rPr lang="en-US" altLang="en-US" smtClean="0"/>
              <a:t>Monitoring of industrial processes</a:t>
            </a:r>
          </a:p>
          <a:p>
            <a:pPr lvl="1"/>
            <a:r>
              <a:rPr lang="en-US" altLang="en-US" smtClean="0"/>
              <a:t>Oil production</a:t>
            </a:r>
          </a:p>
          <a:p>
            <a:pPr lvl="1"/>
            <a:r>
              <a:rPr lang="en-US" altLang="en-US" smtClean="0"/>
              <a:t>Chemical industry</a:t>
            </a:r>
          </a:p>
          <a:p>
            <a:r>
              <a:rPr lang="en-US" altLang="en-US" smtClean="0"/>
              <a:t>In presence of danger</a:t>
            </a:r>
          </a:p>
          <a:p>
            <a:pPr lvl="1"/>
            <a:r>
              <a:rPr lang="en-US" altLang="en-US" smtClean="0"/>
              <a:t>Areas with nuclear radiation</a:t>
            </a:r>
          </a:p>
          <a:p>
            <a:pPr lvl="1"/>
            <a:r>
              <a:rPr lang="en-US" altLang="en-US" smtClean="0"/>
              <a:t>Areas with chemical pollution</a:t>
            </a:r>
          </a:p>
          <a:p>
            <a:r>
              <a:rPr lang="en-US" altLang="en-US" smtClean="0"/>
              <a:t>Many other areas where data has to be collected autonomously</a:t>
            </a:r>
          </a:p>
          <a:p>
            <a:pPr lvl="1"/>
            <a:endParaRPr lang="en-US" altLang="en-US" smtClean="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noChangeArrowheads="1"/>
          </p:cNvSpPr>
          <p:nvPr>
            <p:ph type="title"/>
          </p:nvPr>
        </p:nvSpPr>
        <p:spPr/>
        <p:txBody>
          <a:bodyPr/>
          <a:lstStyle/>
          <a:p>
            <a:r>
              <a:rPr lang="en-US" altLang="en-US" smtClean="0"/>
              <a:t>Data fusion architecture</a:t>
            </a:r>
          </a:p>
        </p:txBody>
      </p:sp>
      <p:sp>
        <p:nvSpPr>
          <p:cNvPr id="6" name="Rectangle 4">
            <a:extLst>
              <a:ext uri="{FF2B5EF4-FFF2-40B4-BE49-F238E27FC236}">
                <a16:creationId xmlns:a16="http://schemas.microsoft.com/office/drawing/2014/main" id="{FFCCC54C-3494-4331-B1FE-FB1A37BF8B9B}"/>
              </a:ext>
            </a:extLst>
          </p:cNvPr>
          <p:cNvSpPr>
            <a:spLocks noChangeArrowheads="1"/>
          </p:cNvSpPr>
          <p:nvPr/>
        </p:nvSpPr>
        <p:spPr bwMode="auto">
          <a:xfrm>
            <a:off x="381000" y="2209800"/>
            <a:ext cx="12001500" cy="46038"/>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lvl1pPr>
              <a:defRPr sz="2800">
                <a:solidFill>
                  <a:schemeClr val="tx1"/>
                </a:solidFill>
                <a:latin typeface="Tahoma" panose="020B0604030504040204" pitchFamily="34" charset="0"/>
                <a:ea typeface="SimSun" panose="02010600030101010101" pitchFamily="2" charset="-122"/>
              </a:defRPr>
            </a:lvl1pPr>
            <a:lvl2pPr marL="742950" indent="-285750">
              <a:defRPr sz="2800">
                <a:solidFill>
                  <a:schemeClr val="tx1"/>
                </a:solidFill>
                <a:latin typeface="Tahoma" panose="020B0604030504040204" pitchFamily="34" charset="0"/>
                <a:ea typeface="SimSun" panose="02010600030101010101" pitchFamily="2" charset="-122"/>
              </a:defRPr>
            </a:lvl2pPr>
            <a:lvl3pPr marL="1143000" indent="-228600">
              <a:defRPr sz="2800">
                <a:solidFill>
                  <a:schemeClr val="tx1"/>
                </a:solidFill>
                <a:latin typeface="Tahoma" panose="020B0604030504040204" pitchFamily="34" charset="0"/>
                <a:ea typeface="SimSun" panose="02010600030101010101" pitchFamily="2" charset="-122"/>
              </a:defRPr>
            </a:lvl3pPr>
            <a:lvl4pPr marL="1600200" indent="-228600">
              <a:defRPr sz="2800">
                <a:solidFill>
                  <a:schemeClr val="tx1"/>
                </a:solidFill>
                <a:latin typeface="Tahoma" panose="020B0604030504040204" pitchFamily="34" charset="0"/>
                <a:ea typeface="SimSun" panose="02010600030101010101" pitchFamily="2" charset="-122"/>
              </a:defRPr>
            </a:lvl4pPr>
            <a:lvl5pPr marL="2057400" indent="-228600">
              <a:defRPr sz="28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9pPr>
          </a:lstStyle>
          <a:p>
            <a:endParaRPr lang="en-US" altLang="en-US"/>
          </a:p>
        </p:txBody>
      </p:sp>
      <p:graphicFrame>
        <p:nvGraphicFramePr>
          <p:cNvPr id="53252" name="Object 6"/>
          <p:cNvGraphicFramePr>
            <a:graphicFrameLocks noChangeAspect="1"/>
          </p:cNvGraphicFramePr>
          <p:nvPr/>
        </p:nvGraphicFramePr>
        <p:xfrm>
          <a:off x="381000" y="2209800"/>
          <a:ext cx="8047038" cy="2514600"/>
        </p:xfrm>
        <a:graphic>
          <a:graphicData uri="http://schemas.openxmlformats.org/presentationml/2006/ole">
            <mc:AlternateContent xmlns:mc="http://schemas.openxmlformats.org/markup-compatibility/2006">
              <mc:Choice xmlns:v="urn:schemas-microsoft-com:vml" Requires="v">
                <p:oleObj spid="_x0000_s53280" name="Visio" r:id="rId3" imgW="3886081" imgH="1314634" progId="Visio.Drawing.15">
                  <p:embed/>
                </p:oleObj>
              </mc:Choice>
              <mc:Fallback>
                <p:oleObj name="Visio" r:id="rId3" imgW="3886081" imgH="1314634" progId="Visio.Drawing.15">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209800"/>
                        <a:ext cx="8047038"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53253" name="Straight Arrow Connector 8"/>
          <p:cNvCxnSpPr>
            <a:cxnSpLocks noChangeShapeType="1"/>
          </p:cNvCxnSpPr>
          <p:nvPr/>
        </p:nvCxnSpPr>
        <p:spPr bwMode="auto">
          <a:xfrm>
            <a:off x="6400800" y="2819400"/>
            <a:ext cx="762000" cy="0"/>
          </a:xfrm>
          <a:prstGeom prst="straightConnector1">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구름 1"/>
          <p:cNvSpPr/>
          <p:nvPr/>
        </p:nvSpPr>
        <p:spPr>
          <a:xfrm>
            <a:off x="1941207" y="1184011"/>
            <a:ext cx="2590800" cy="1143000"/>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ko-KR" sz="2000" b="1" dirty="0" smtClean="0">
                <a:solidFill>
                  <a:schemeClr val="bg2">
                    <a:lumMod val="50000"/>
                  </a:schemeClr>
                </a:solidFill>
                <a:effectLst>
                  <a:outerShdw blurRad="38100" dist="38100" dir="2700000" algn="tl">
                    <a:srgbClr val="000000">
                      <a:alpha val="43137"/>
                    </a:srgbClr>
                  </a:outerShdw>
                </a:effectLst>
              </a:rPr>
              <a:t>Distributed Computing</a:t>
            </a:r>
            <a:endParaRPr lang="ko-KR" altLang="en-US" sz="2000" b="1" dirty="0">
              <a:solidFill>
                <a:schemeClr val="bg2">
                  <a:lumMod val="50000"/>
                </a:schemeClr>
              </a:solidFill>
              <a:effectLst>
                <a:outerShdw blurRad="38100" dist="38100" dir="2700000" algn="tl">
                  <a:srgbClr val="000000">
                    <a:alpha val="43137"/>
                  </a:srgbClr>
                </a:outerShdw>
              </a:effectLst>
            </a:endParaRPr>
          </a:p>
        </p:txBody>
      </p:sp>
      <p:sp>
        <p:nvSpPr>
          <p:cNvPr id="17" name="구름 1"/>
          <p:cNvSpPr/>
          <p:nvPr/>
        </p:nvSpPr>
        <p:spPr>
          <a:xfrm>
            <a:off x="4608207" y="1168771"/>
            <a:ext cx="2590800" cy="1143000"/>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ko-KR" sz="2000" b="1" dirty="0" smtClean="0">
                <a:solidFill>
                  <a:schemeClr val="bg2">
                    <a:lumMod val="50000"/>
                  </a:schemeClr>
                </a:solidFill>
                <a:effectLst>
                  <a:outerShdw blurRad="38100" dist="38100" dir="2700000" algn="tl">
                    <a:srgbClr val="000000">
                      <a:alpha val="43137"/>
                    </a:srgbClr>
                  </a:outerShdw>
                </a:effectLst>
              </a:rPr>
              <a:t>High </a:t>
            </a:r>
            <a:r>
              <a:rPr lang="en-US" altLang="ko-KR" sz="2000" b="1" dirty="0" err="1" smtClean="0">
                <a:solidFill>
                  <a:schemeClr val="bg2">
                    <a:lumMod val="50000"/>
                  </a:schemeClr>
                </a:solidFill>
                <a:effectLst>
                  <a:outerShdw blurRad="38100" dist="38100" dir="2700000" algn="tl">
                    <a:srgbClr val="000000">
                      <a:alpha val="43137"/>
                    </a:srgbClr>
                  </a:outerShdw>
                </a:effectLst>
              </a:rPr>
              <a:t>Perf</a:t>
            </a:r>
            <a:r>
              <a:rPr lang="en-US" altLang="ko-KR" sz="2000" b="1" dirty="0" smtClean="0">
                <a:solidFill>
                  <a:schemeClr val="bg2">
                    <a:lumMod val="50000"/>
                  </a:schemeClr>
                </a:solidFill>
                <a:effectLst>
                  <a:outerShdw blurRad="38100" dist="38100" dir="2700000" algn="tl">
                    <a:srgbClr val="000000">
                      <a:alpha val="43137"/>
                    </a:srgbClr>
                  </a:outerShdw>
                </a:effectLst>
              </a:rPr>
              <a:t>. Computing</a:t>
            </a:r>
            <a:endParaRPr lang="ko-KR" altLang="en-US" sz="2000" b="1" dirty="0">
              <a:solidFill>
                <a:schemeClr val="bg2">
                  <a:lumMod val="50000"/>
                </a:schemeClr>
              </a:solidFill>
              <a:effectLst>
                <a:outerShdw blurRad="38100" dist="38100" dir="2700000" algn="tl">
                  <a:srgbClr val="000000">
                    <a:alpha val="43137"/>
                  </a:srgbClr>
                </a:outerShdw>
              </a:effectLst>
            </a:endParaRPr>
          </a:p>
        </p:txBody>
      </p:sp>
      <p:sp>
        <p:nvSpPr>
          <p:cNvPr id="2" name="Curved Right Arrow 1"/>
          <p:cNvSpPr/>
          <p:nvPr/>
        </p:nvSpPr>
        <p:spPr>
          <a:xfrm>
            <a:off x="2169807" y="2235571"/>
            <a:ext cx="609600" cy="762000"/>
          </a:xfrm>
          <a:prstGeom prst="curvedRightArrow">
            <a:avLst/>
          </a:prstGeom>
          <a:solidFill>
            <a:schemeClr val="accent2">
              <a:lumMod val="60000"/>
              <a:lumOff val="40000"/>
              <a:alpha val="30000"/>
            </a:schemeClr>
          </a:solidFill>
          <a:ln>
            <a:solidFill>
              <a:schemeClr val="accent1">
                <a:lumMod val="75000"/>
              </a:schemeClr>
            </a:solid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smtClean="0">
              <a:solidFill>
                <a:schemeClr val="tx2"/>
              </a:solidFill>
              <a:latin typeface="+mn-lt"/>
            </a:endParaRPr>
          </a:p>
        </p:txBody>
      </p:sp>
      <p:sp>
        <p:nvSpPr>
          <p:cNvPr id="4" name="Curved Left Arrow 3"/>
          <p:cNvSpPr/>
          <p:nvPr/>
        </p:nvSpPr>
        <p:spPr>
          <a:xfrm>
            <a:off x="6208407" y="2159371"/>
            <a:ext cx="457200" cy="629920"/>
          </a:xfrm>
          <a:prstGeom prst="curvedLeftArrow">
            <a:avLst/>
          </a:prstGeom>
          <a:solidFill>
            <a:schemeClr val="accent2">
              <a:lumMod val="60000"/>
              <a:lumOff val="40000"/>
              <a:alpha val="30000"/>
            </a:schemeClr>
          </a:solidFill>
          <a:ln>
            <a:solidFill>
              <a:schemeClr val="accent1">
                <a:lumMod val="75000"/>
              </a:schemeClr>
            </a:solid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smtClean="0">
              <a:solidFill>
                <a:schemeClr val="tx2"/>
              </a:solidFill>
              <a:latin typeface="+mn-lt"/>
            </a:endParaRPr>
          </a:p>
        </p:txBody>
      </p:sp>
      <p:sp>
        <p:nvSpPr>
          <p:cNvPr id="18" name="구름 1"/>
          <p:cNvSpPr/>
          <p:nvPr/>
        </p:nvSpPr>
        <p:spPr>
          <a:xfrm>
            <a:off x="2550807" y="2692771"/>
            <a:ext cx="1828800" cy="772160"/>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ko-KR" sz="2000" b="1" dirty="0" smtClean="0">
                <a:solidFill>
                  <a:schemeClr val="bg2">
                    <a:lumMod val="50000"/>
                  </a:schemeClr>
                </a:solidFill>
                <a:effectLst>
                  <a:outerShdw blurRad="38100" dist="38100" dir="2700000" algn="tl">
                    <a:srgbClr val="000000">
                      <a:alpha val="43137"/>
                    </a:srgbClr>
                  </a:outerShdw>
                </a:effectLst>
              </a:rPr>
              <a:t>P2P</a:t>
            </a:r>
            <a:endParaRPr lang="ko-KR" altLang="en-US" sz="2000" b="1" dirty="0">
              <a:solidFill>
                <a:schemeClr val="bg2">
                  <a:lumMod val="50000"/>
                </a:schemeClr>
              </a:solidFill>
              <a:effectLst>
                <a:outerShdw blurRad="38100" dist="38100" dir="2700000" algn="tl">
                  <a:srgbClr val="000000">
                    <a:alpha val="43137"/>
                  </a:srgbClr>
                </a:outerShdw>
              </a:effectLst>
            </a:endParaRPr>
          </a:p>
        </p:txBody>
      </p:sp>
      <p:sp>
        <p:nvSpPr>
          <p:cNvPr id="19" name="구름 1"/>
          <p:cNvSpPr/>
          <p:nvPr/>
        </p:nvSpPr>
        <p:spPr>
          <a:xfrm>
            <a:off x="4532007" y="2616571"/>
            <a:ext cx="1905000" cy="838200"/>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ko-KR" sz="2000" b="1" dirty="0" smtClean="0">
                <a:solidFill>
                  <a:schemeClr val="bg2">
                    <a:lumMod val="50000"/>
                  </a:schemeClr>
                </a:solidFill>
                <a:effectLst>
                  <a:outerShdw blurRad="38100" dist="38100" dir="2700000" algn="tl">
                    <a:srgbClr val="000000">
                      <a:alpha val="43137"/>
                    </a:srgbClr>
                  </a:outerShdw>
                </a:effectLst>
              </a:rPr>
              <a:t>Clusters</a:t>
            </a:r>
            <a:endParaRPr lang="ko-KR" altLang="en-US" sz="2000" b="1" dirty="0">
              <a:solidFill>
                <a:schemeClr val="bg2">
                  <a:lumMod val="50000"/>
                </a:schemeClr>
              </a:solidFill>
              <a:effectLst>
                <a:outerShdw blurRad="38100" dist="38100" dir="2700000" algn="tl">
                  <a:srgbClr val="000000">
                    <a:alpha val="43137"/>
                  </a:srgbClr>
                </a:outerShdw>
              </a:effectLst>
            </a:endParaRPr>
          </a:p>
        </p:txBody>
      </p:sp>
      <p:sp>
        <p:nvSpPr>
          <p:cNvPr id="20" name="구름 1"/>
          <p:cNvSpPr/>
          <p:nvPr/>
        </p:nvSpPr>
        <p:spPr>
          <a:xfrm>
            <a:off x="3008007" y="3834501"/>
            <a:ext cx="2438400" cy="839470"/>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ko-KR" sz="2000" b="1" dirty="0" smtClean="0">
                <a:solidFill>
                  <a:schemeClr val="bg2">
                    <a:lumMod val="50000"/>
                  </a:schemeClr>
                </a:solidFill>
                <a:effectLst>
                  <a:outerShdw blurRad="38100" dist="38100" dir="2700000" algn="tl">
                    <a:srgbClr val="000000">
                      <a:alpha val="43137"/>
                    </a:srgbClr>
                  </a:outerShdw>
                </a:effectLst>
              </a:rPr>
              <a:t>Grid/Cloud</a:t>
            </a:r>
            <a:endParaRPr lang="ko-KR" altLang="en-US" sz="2000" b="1" dirty="0">
              <a:solidFill>
                <a:schemeClr val="bg2">
                  <a:lumMod val="50000"/>
                </a:schemeClr>
              </a:solidFill>
              <a:effectLst>
                <a:outerShdw blurRad="38100" dist="38100" dir="2700000" algn="tl">
                  <a:srgbClr val="000000">
                    <a:alpha val="43137"/>
                  </a:srgbClr>
                </a:outerShdw>
              </a:effectLst>
            </a:endParaRPr>
          </a:p>
        </p:txBody>
      </p:sp>
      <p:sp>
        <p:nvSpPr>
          <p:cNvPr id="21" name="Curved Right Arrow 20"/>
          <p:cNvSpPr/>
          <p:nvPr/>
        </p:nvSpPr>
        <p:spPr>
          <a:xfrm>
            <a:off x="2627007" y="3378571"/>
            <a:ext cx="609600" cy="876300"/>
          </a:xfrm>
          <a:prstGeom prst="curvedRightArrow">
            <a:avLst/>
          </a:prstGeom>
          <a:solidFill>
            <a:schemeClr val="accent2">
              <a:lumMod val="60000"/>
              <a:lumOff val="40000"/>
              <a:alpha val="30000"/>
            </a:schemeClr>
          </a:solidFill>
          <a:ln>
            <a:solidFill>
              <a:schemeClr val="accent1">
                <a:lumMod val="75000"/>
              </a:schemeClr>
            </a:solid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smtClean="0">
              <a:solidFill>
                <a:schemeClr val="tx2"/>
              </a:solidFill>
              <a:latin typeface="+mn-lt"/>
            </a:endParaRPr>
          </a:p>
        </p:txBody>
      </p:sp>
      <p:sp>
        <p:nvSpPr>
          <p:cNvPr id="22" name="Curved Left Arrow 21"/>
          <p:cNvSpPr/>
          <p:nvPr/>
        </p:nvSpPr>
        <p:spPr>
          <a:xfrm>
            <a:off x="5217807" y="3378571"/>
            <a:ext cx="609600" cy="782320"/>
          </a:xfrm>
          <a:prstGeom prst="curvedLeftArrow">
            <a:avLst/>
          </a:prstGeom>
          <a:solidFill>
            <a:schemeClr val="accent2">
              <a:lumMod val="60000"/>
              <a:lumOff val="40000"/>
              <a:alpha val="30000"/>
            </a:schemeClr>
          </a:solidFill>
          <a:ln>
            <a:solidFill>
              <a:schemeClr val="accent1">
                <a:lumMod val="75000"/>
              </a:schemeClr>
            </a:solid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smtClean="0">
              <a:solidFill>
                <a:schemeClr val="tx2"/>
              </a:solidFill>
              <a:latin typeface="+mn-lt"/>
            </a:endParaRPr>
          </a:p>
        </p:txBody>
      </p:sp>
      <p:sp>
        <p:nvSpPr>
          <p:cNvPr id="23" name="구름 1"/>
          <p:cNvSpPr/>
          <p:nvPr/>
        </p:nvSpPr>
        <p:spPr>
          <a:xfrm rot="665970">
            <a:off x="4608207" y="5289231"/>
            <a:ext cx="1991360" cy="839470"/>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ko-KR" sz="2000" b="1" dirty="0" smtClean="0">
                <a:solidFill>
                  <a:schemeClr val="bg2">
                    <a:lumMod val="50000"/>
                  </a:schemeClr>
                </a:solidFill>
                <a:effectLst>
                  <a:outerShdw blurRad="38100" dist="38100" dir="2700000" algn="tl">
                    <a:srgbClr val="000000">
                      <a:alpha val="43137"/>
                    </a:srgbClr>
                  </a:outerShdw>
                </a:effectLst>
              </a:rPr>
              <a:t>Web</a:t>
            </a:r>
          </a:p>
          <a:p>
            <a:pPr algn="ctr"/>
            <a:r>
              <a:rPr lang="en-US" altLang="ko-KR" sz="2000" b="1" dirty="0" smtClean="0">
                <a:solidFill>
                  <a:schemeClr val="bg2">
                    <a:lumMod val="50000"/>
                  </a:schemeClr>
                </a:solidFill>
                <a:effectLst>
                  <a:outerShdw blurRad="38100" dist="38100" dir="2700000" algn="tl">
                    <a:srgbClr val="000000">
                      <a:alpha val="43137"/>
                    </a:srgbClr>
                  </a:outerShdw>
                </a:effectLst>
              </a:rPr>
              <a:t>Services</a:t>
            </a:r>
            <a:endParaRPr lang="ko-KR" altLang="en-US" sz="2000" b="1" dirty="0">
              <a:solidFill>
                <a:schemeClr val="bg2">
                  <a:lumMod val="50000"/>
                </a:schemeClr>
              </a:solidFill>
              <a:effectLst>
                <a:outerShdw blurRad="38100" dist="38100" dir="2700000" algn="tl">
                  <a:srgbClr val="000000">
                    <a:alpha val="43137"/>
                  </a:srgbClr>
                </a:outerShdw>
              </a:effectLst>
            </a:endParaRPr>
          </a:p>
        </p:txBody>
      </p:sp>
      <p:sp>
        <p:nvSpPr>
          <p:cNvPr id="24" name="Curved Right Arrow 23"/>
          <p:cNvSpPr/>
          <p:nvPr/>
        </p:nvSpPr>
        <p:spPr>
          <a:xfrm rot="9085144" flipH="1">
            <a:off x="4028474" y="4645795"/>
            <a:ext cx="564825" cy="905855"/>
          </a:xfrm>
          <a:prstGeom prst="curvedRightArrow">
            <a:avLst/>
          </a:prstGeom>
          <a:solidFill>
            <a:schemeClr val="accent2">
              <a:lumMod val="60000"/>
              <a:lumOff val="40000"/>
              <a:alpha val="30000"/>
            </a:schemeClr>
          </a:solidFill>
          <a:ln>
            <a:solidFill>
              <a:schemeClr val="accent1">
                <a:lumMod val="75000"/>
              </a:schemeClr>
            </a:solid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smtClean="0">
              <a:solidFill>
                <a:schemeClr val="tx2"/>
              </a:solidFill>
              <a:latin typeface="+mn-lt"/>
            </a:endParaRPr>
          </a:p>
        </p:txBody>
      </p:sp>
      <p:sp>
        <p:nvSpPr>
          <p:cNvPr id="25" name="TextBox 24"/>
          <p:cNvSpPr txBox="1"/>
          <p:nvPr/>
        </p:nvSpPr>
        <p:spPr>
          <a:xfrm>
            <a:off x="-39993" y="1321171"/>
            <a:ext cx="2035365" cy="757130"/>
          </a:xfrm>
          <a:prstGeom prst="rect">
            <a:avLst/>
          </a:prstGeom>
          <a:noFill/>
        </p:spPr>
        <p:txBody>
          <a:bodyPr wrap="none" rtlCol="0">
            <a:spAutoFit/>
          </a:bodyPr>
          <a:lstStyle/>
          <a:p>
            <a:pPr algn="r"/>
            <a:r>
              <a:rPr lang="en-US" sz="1800" dirty="0" smtClean="0"/>
              <a:t>Disparate systems</a:t>
            </a:r>
          </a:p>
          <a:p>
            <a:pPr algn="r"/>
            <a:r>
              <a:rPr lang="en-US" sz="1800" dirty="0" smtClean="0"/>
              <a:t>sharing</a:t>
            </a:r>
            <a:endParaRPr lang="en-US" sz="1800" dirty="0"/>
          </a:p>
        </p:txBody>
      </p:sp>
      <p:sp>
        <p:nvSpPr>
          <p:cNvPr id="26" name="Rectangle 25"/>
          <p:cNvSpPr/>
          <p:nvPr/>
        </p:nvSpPr>
        <p:spPr>
          <a:xfrm>
            <a:off x="645807" y="2240441"/>
            <a:ext cx="1524000" cy="673005"/>
          </a:xfrm>
          <a:prstGeom prst="rect">
            <a:avLst/>
          </a:prstGeom>
        </p:spPr>
        <p:txBody>
          <a:bodyPr wrap="square">
            <a:spAutoFit/>
          </a:bodyPr>
          <a:lstStyle/>
          <a:p>
            <a:pPr algn="r"/>
            <a:r>
              <a:rPr lang="en-US" sz="1800" dirty="0"/>
              <a:t>Mainly </a:t>
            </a:r>
            <a:r>
              <a:rPr lang="en-US" sz="1800" dirty="0" smtClean="0"/>
              <a:t>for</a:t>
            </a:r>
            <a:br>
              <a:rPr lang="en-US" sz="1800" dirty="0" smtClean="0"/>
            </a:br>
            <a:r>
              <a:rPr lang="en-US" sz="1800" dirty="0">
                <a:solidFill>
                  <a:srgbClr val="FF0000"/>
                </a:solidFill>
              </a:rPr>
              <a:t>file sharing</a:t>
            </a:r>
          </a:p>
        </p:txBody>
      </p:sp>
      <p:sp>
        <p:nvSpPr>
          <p:cNvPr id="27" name="Rectangle 26"/>
          <p:cNvSpPr/>
          <p:nvPr/>
        </p:nvSpPr>
        <p:spPr>
          <a:xfrm>
            <a:off x="233115" y="3010265"/>
            <a:ext cx="2432012" cy="368306"/>
          </a:xfrm>
          <a:prstGeom prst="rect">
            <a:avLst/>
          </a:prstGeom>
        </p:spPr>
        <p:txBody>
          <a:bodyPr wrap="none">
            <a:spAutoFit/>
          </a:bodyPr>
          <a:lstStyle/>
          <a:p>
            <a:r>
              <a:rPr lang="en-US" sz="1800" dirty="0"/>
              <a:t>Geographically Sparse</a:t>
            </a:r>
          </a:p>
        </p:txBody>
      </p:sp>
      <p:sp>
        <p:nvSpPr>
          <p:cNvPr id="29" name="Rectangle 28"/>
          <p:cNvSpPr/>
          <p:nvPr/>
        </p:nvSpPr>
        <p:spPr>
          <a:xfrm>
            <a:off x="7162800" y="1219200"/>
            <a:ext cx="1453347" cy="368306"/>
          </a:xfrm>
          <a:prstGeom prst="rect">
            <a:avLst/>
          </a:prstGeom>
        </p:spPr>
        <p:txBody>
          <a:bodyPr wrap="none">
            <a:spAutoFit/>
          </a:bodyPr>
          <a:lstStyle/>
          <a:p>
            <a:r>
              <a:rPr lang="en-US" sz="1800" dirty="0" smtClean="0"/>
              <a:t>Similar Proc.</a:t>
            </a:r>
            <a:endParaRPr lang="en-US" sz="1800" dirty="0"/>
          </a:p>
        </p:txBody>
      </p:sp>
      <p:sp>
        <p:nvSpPr>
          <p:cNvPr id="30" name="Rectangle 29"/>
          <p:cNvSpPr/>
          <p:nvPr/>
        </p:nvSpPr>
        <p:spPr>
          <a:xfrm>
            <a:off x="7162800" y="1600200"/>
            <a:ext cx="1714950" cy="757130"/>
          </a:xfrm>
          <a:prstGeom prst="rect">
            <a:avLst/>
          </a:prstGeom>
        </p:spPr>
        <p:txBody>
          <a:bodyPr wrap="square">
            <a:spAutoFit/>
          </a:bodyPr>
          <a:lstStyle/>
          <a:p>
            <a:r>
              <a:rPr lang="en-US" sz="1800" dirty="0"/>
              <a:t>Results in High</a:t>
            </a:r>
          </a:p>
          <a:p>
            <a:r>
              <a:rPr lang="en-US" sz="1800" dirty="0"/>
              <a:t>Performance</a:t>
            </a:r>
          </a:p>
        </p:txBody>
      </p:sp>
      <p:sp>
        <p:nvSpPr>
          <p:cNvPr id="31" name="Rectangle 30"/>
          <p:cNvSpPr/>
          <p:nvPr/>
        </p:nvSpPr>
        <p:spPr>
          <a:xfrm>
            <a:off x="6732932" y="2374894"/>
            <a:ext cx="1953868" cy="368306"/>
          </a:xfrm>
          <a:prstGeom prst="rect">
            <a:avLst/>
          </a:prstGeom>
        </p:spPr>
        <p:txBody>
          <a:bodyPr wrap="none">
            <a:spAutoFit/>
          </a:bodyPr>
          <a:lstStyle/>
          <a:p>
            <a:r>
              <a:rPr lang="en-US" sz="1800" dirty="0">
                <a:solidFill>
                  <a:srgbClr val="FF0000"/>
                </a:solidFill>
              </a:rPr>
              <a:t>Resource Sharing</a:t>
            </a:r>
          </a:p>
        </p:txBody>
      </p:sp>
      <p:sp>
        <p:nvSpPr>
          <p:cNvPr id="32" name="Rectangle 31"/>
          <p:cNvSpPr/>
          <p:nvPr/>
        </p:nvSpPr>
        <p:spPr>
          <a:xfrm>
            <a:off x="6606640" y="2908294"/>
            <a:ext cx="2156360" cy="368306"/>
          </a:xfrm>
          <a:prstGeom prst="rect">
            <a:avLst/>
          </a:prstGeom>
        </p:spPr>
        <p:txBody>
          <a:bodyPr wrap="none">
            <a:spAutoFit/>
          </a:bodyPr>
          <a:lstStyle/>
          <a:p>
            <a:r>
              <a:rPr lang="en-US" sz="1800" dirty="0"/>
              <a:t>Close to each other</a:t>
            </a:r>
          </a:p>
        </p:txBody>
      </p:sp>
      <p:sp>
        <p:nvSpPr>
          <p:cNvPr id="33" name="Rectangle 32"/>
          <p:cNvSpPr/>
          <p:nvPr/>
        </p:nvSpPr>
        <p:spPr>
          <a:xfrm>
            <a:off x="6019800" y="3581400"/>
            <a:ext cx="2438400" cy="1366528"/>
          </a:xfrm>
          <a:prstGeom prst="rect">
            <a:avLst/>
          </a:prstGeom>
        </p:spPr>
        <p:txBody>
          <a:bodyPr wrap="square">
            <a:spAutoFit/>
          </a:bodyPr>
          <a:lstStyle/>
          <a:p>
            <a:r>
              <a:rPr lang="en-US" sz="1800" dirty="0">
                <a:solidFill>
                  <a:srgbClr val="FF0000"/>
                </a:solidFill>
              </a:rPr>
              <a:t>Disparate Systems</a:t>
            </a:r>
            <a:r>
              <a:rPr lang="en-US" sz="1800" dirty="0" smtClean="0"/>
              <a:t/>
            </a:r>
            <a:br>
              <a:rPr lang="en-US" sz="1800" dirty="0" smtClean="0"/>
            </a:br>
            <a:r>
              <a:rPr lang="en-US" sz="1800" dirty="0" smtClean="0"/>
              <a:t>Resource Sharing,</a:t>
            </a:r>
            <a:endParaRPr lang="en-US" sz="1800" dirty="0"/>
          </a:p>
          <a:p>
            <a:r>
              <a:rPr lang="en-US" sz="1800" dirty="0">
                <a:solidFill>
                  <a:srgbClr val="FF0000"/>
                </a:solidFill>
              </a:rPr>
              <a:t>Geographically Sparse</a:t>
            </a:r>
            <a:r>
              <a:rPr lang="en-US" sz="1800" dirty="0" smtClean="0"/>
              <a:t/>
            </a:r>
            <a:br>
              <a:rPr lang="en-US" sz="1800" dirty="0" smtClean="0"/>
            </a:br>
            <a:r>
              <a:rPr lang="en-US" sz="1800" dirty="0" smtClean="0"/>
              <a:t>Within </a:t>
            </a:r>
            <a:r>
              <a:rPr lang="en-US" sz="1800" dirty="0"/>
              <a:t>a Framework</a:t>
            </a:r>
          </a:p>
        </p:txBody>
      </p:sp>
      <p:sp>
        <p:nvSpPr>
          <p:cNvPr id="34" name="Rectangle 33"/>
          <p:cNvSpPr/>
          <p:nvPr/>
        </p:nvSpPr>
        <p:spPr>
          <a:xfrm>
            <a:off x="6629400" y="5410200"/>
            <a:ext cx="1905000" cy="1117229"/>
          </a:xfrm>
          <a:prstGeom prst="rect">
            <a:avLst/>
          </a:prstGeom>
        </p:spPr>
        <p:txBody>
          <a:bodyPr wrap="square">
            <a:spAutoFit/>
          </a:bodyPr>
          <a:lstStyle/>
          <a:p>
            <a:r>
              <a:rPr lang="en-US" sz="1800" dirty="0" smtClean="0"/>
              <a:t>Various</a:t>
            </a:r>
            <a:endParaRPr lang="en-US" sz="1800" dirty="0"/>
          </a:p>
          <a:p>
            <a:r>
              <a:rPr lang="en-US" sz="1800" dirty="0"/>
              <a:t>Application</a:t>
            </a:r>
          </a:p>
          <a:p>
            <a:r>
              <a:rPr lang="en-US" sz="1800" dirty="0">
                <a:solidFill>
                  <a:srgbClr val="FF0000"/>
                </a:solidFill>
              </a:rPr>
              <a:t>Interaction</a:t>
            </a:r>
          </a:p>
        </p:txBody>
      </p:sp>
      <p:sp>
        <p:nvSpPr>
          <p:cNvPr id="35" name="Rectangle 34"/>
          <p:cNvSpPr/>
          <p:nvPr/>
        </p:nvSpPr>
        <p:spPr>
          <a:xfrm>
            <a:off x="1103007" y="316671"/>
            <a:ext cx="7583793" cy="830997"/>
          </a:xfrm>
          <a:prstGeom prst="rect">
            <a:avLst/>
          </a:prstGeom>
        </p:spPr>
        <p:txBody>
          <a:bodyPr wrap="square">
            <a:spAutoFit/>
          </a:bodyPr>
          <a:lstStyle/>
          <a:p>
            <a:pPr algn="ctr"/>
            <a:r>
              <a:rPr lang="en-US" sz="2400" dirty="0">
                <a:latin typeface="+mj-lt"/>
              </a:rPr>
              <a:t>Evolution of HPC, Clusters, Distributed</a:t>
            </a:r>
          </a:p>
          <a:p>
            <a:pPr algn="ctr"/>
            <a:r>
              <a:rPr lang="en-US" sz="2400" dirty="0" smtClean="0">
                <a:latin typeface="+mj-lt"/>
              </a:rPr>
              <a:t>P2P/Grid/</a:t>
            </a:r>
            <a:r>
              <a:rPr lang="en-US" sz="2400" b="1" dirty="0" smtClean="0">
                <a:solidFill>
                  <a:srgbClr val="0066CC"/>
                </a:solidFill>
                <a:latin typeface="+mj-lt"/>
              </a:rPr>
              <a:t>Cloud</a:t>
            </a:r>
            <a:r>
              <a:rPr lang="en-US" sz="2400" dirty="0" smtClean="0">
                <a:latin typeface="+mj-lt"/>
              </a:rPr>
              <a:t> </a:t>
            </a:r>
            <a:r>
              <a:rPr lang="en-US" sz="2400" dirty="0">
                <a:latin typeface="+mj-lt"/>
              </a:rPr>
              <a:t>Computing, and Web Services</a:t>
            </a:r>
          </a:p>
        </p:txBody>
      </p:sp>
      <p:pic>
        <p:nvPicPr>
          <p:cNvPr id="1699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993" y="5171269"/>
            <a:ext cx="1797781" cy="13478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6" name="Rectangle 35"/>
          <p:cNvSpPr/>
          <p:nvPr/>
        </p:nvSpPr>
        <p:spPr>
          <a:xfrm>
            <a:off x="76200" y="3260568"/>
            <a:ext cx="2590800" cy="397032"/>
          </a:xfrm>
          <a:prstGeom prst="rect">
            <a:avLst/>
          </a:prstGeom>
        </p:spPr>
        <p:txBody>
          <a:bodyPr wrap="square">
            <a:spAutoFit/>
          </a:bodyPr>
          <a:lstStyle/>
          <a:p>
            <a:pPr algn="r"/>
            <a:r>
              <a:rPr lang="en-US" sz="1800" dirty="0"/>
              <a:t>No </a:t>
            </a:r>
            <a:r>
              <a:rPr lang="en-US" sz="1800" dirty="0" smtClean="0"/>
              <a:t>existing</a:t>
            </a:r>
            <a:r>
              <a:rPr lang="en-US" sz="1800" dirty="0"/>
              <a:t> </a:t>
            </a:r>
            <a:r>
              <a:rPr lang="en-US" sz="1800" dirty="0" smtClean="0"/>
              <a:t>framework</a:t>
            </a:r>
            <a:endParaRPr lang="en-US" sz="1800" dirty="0"/>
          </a:p>
        </p:txBody>
      </p:sp>
      <p:sp>
        <p:nvSpPr>
          <p:cNvPr id="37" name="Rectangle 36"/>
          <p:cNvSpPr/>
          <p:nvPr/>
        </p:nvSpPr>
        <p:spPr>
          <a:xfrm>
            <a:off x="146012" y="3670395"/>
            <a:ext cx="2520988" cy="673005"/>
          </a:xfrm>
          <a:prstGeom prst="rect">
            <a:avLst/>
          </a:prstGeom>
        </p:spPr>
        <p:txBody>
          <a:bodyPr wrap="square">
            <a:spAutoFit/>
          </a:bodyPr>
          <a:lstStyle/>
          <a:p>
            <a:pPr algn="r"/>
            <a:r>
              <a:rPr lang="en-US" sz="1800" dirty="0"/>
              <a:t>Geographically Sparse</a:t>
            </a:r>
            <a:br>
              <a:rPr lang="en-US" sz="1800" dirty="0"/>
            </a:br>
            <a:r>
              <a:rPr lang="en-US" sz="1800" dirty="0">
                <a:solidFill>
                  <a:srgbClr val="FF0000"/>
                </a:solidFill>
              </a:rPr>
              <a:t>Within a Framework</a:t>
            </a:r>
          </a:p>
        </p:txBody>
      </p:sp>
    </p:spTree>
    <p:extLst>
      <p:ext uri="{BB962C8B-B14F-4D97-AF65-F5344CB8AC3E}">
        <p14:creationId xmlns:p14="http://schemas.microsoft.com/office/powerpoint/2010/main" val="2504393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noChangeArrowheads="1"/>
          </p:cNvSpPr>
          <p:nvPr>
            <p:ph type="title"/>
          </p:nvPr>
        </p:nvSpPr>
        <p:spPr/>
        <p:txBody>
          <a:bodyPr/>
          <a:lstStyle/>
          <a:p>
            <a:r>
              <a:rPr lang="en-US" altLang="en-US" smtClean="0"/>
              <a:t>Routing Protocols : query-based</a:t>
            </a:r>
          </a:p>
        </p:txBody>
      </p:sp>
      <p:sp>
        <p:nvSpPr>
          <p:cNvPr id="4" name="Rectangle 2">
            <a:extLst>
              <a:ext uri="{FF2B5EF4-FFF2-40B4-BE49-F238E27FC236}">
                <a16:creationId xmlns:a16="http://schemas.microsoft.com/office/drawing/2014/main" id="{444D6420-A1BE-43CB-B761-B7971EA27255}"/>
              </a:ext>
            </a:extLst>
          </p:cNvPr>
          <p:cNvSpPr>
            <a:spLocks noChangeArrowheads="1"/>
          </p:cNvSpPr>
          <p:nvPr/>
        </p:nvSpPr>
        <p:spPr bwMode="auto">
          <a:xfrm>
            <a:off x="203200" y="2206625"/>
            <a:ext cx="11102975" cy="49213"/>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lvl1pPr>
              <a:defRPr sz="2800">
                <a:solidFill>
                  <a:schemeClr val="tx1"/>
                </a:solidFill>
                <a:latin typeface="Tahoma" panose="020B0604030504040204" pitchFamily="34" charset="0"/>
                <a:ea typeface="SimSun" panose="02010600030101010101" pitchFamily="2" charset="-122"/>
              </a:defRPr>
            </a:lvl1pPr>
            <a:lvl2pPr marL="742950" indent="-285750">
              <a:defRPr sz="2800">
                <a:solidFill>
                  <a:schemeClr val="tx1"/>
                </a:solidFill>
                <a:latin typeface="Tahoma" panose="020B0604030504040204" pitchFamily="34" charset="0"/>
                <a:ea typeface="SimSun" panose="02010600030101010101" pitchFamily="2" charset="-122"/>
              </a:defRPr>
            </a:lvl2pPr>
            <a:lvl3pPr marL="1143000" indent="-228600">
              <a:defRPr sz="2800">
                <a:solidFill>
                  <a:schemeClr val="tx1"/>
                </a:solidFill>
                <a:latin typeface="Tahoma" panose="020B0604030504040204" pitchFamily="34" charset="0"/>
                <a:ea typeface="SimSun" panose="02010600030101010101" pitchFamily="2" charset="-122"/>
              </a:defRPr>
            </a:lvl3pPr>
            <a:lvl4pPr marL="1600200" indent="-228600">
              <a:defRPr sz="2800">
                <a:solidFill>
                  <a:schemeClr val="tx1"/>
                </a:solidFill>
                <a:latin typeface="Tahoma" panose="020B0604030504040204" pitchFamily="34" charset="0"/>
                <a:ea typeface="SimSun" panose="02010600030101010101" pitchFamily="2" charset="-122"/>
              </a:defRPr>
            </a:lvl4pPr>
            <a:lvl5pPr marL="2057400" indent="-228600">
              <a:defRPr sz="28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9pPr>
          </a:lstStyle>
          <a:p>
            <a:endParaRPr lang="en-US" altLang="en-US"/>
          </a:p>
        </p:txBody>
      </p:sp>
      <p:graphicFrame>
        <p:nvGraphicFramePr>
          <p:cNvPr id="54276" name="Object 4"/>
          <p:cNvGraphicFramePr>
            <a:graphicFrameLocks noChangeAspect="1"/>
          </p:cNvGraphicFramePr>
          <p:nvPr/>
        </p:nvGraphicFramePr>
        <p:xfrm>
          <a:off x="838200" y="1981200"/>
          <a:ext cx="6699250" cy="3956050"/>
        </p:xfrm>
        <a:graphic>
          <a:graphicData uri="http://schemas.openxmlformats.org/presentationml/2006/ole">
            <mc:AlternateContent xmlns:mc="http://schemas.openxmlformats.org/markup-compatibility/2006">
              <mc:Choice xmlns:v="urn:schemas-microsoft-com:vml" Requires="v">
                <p:oleObj spid="_x0000_s54303" name="Visio" r:id="rId3" imgW="6572105" imgH="4086422" progId="Visio.Drawing.15">
                  <p:embed/>
                </p:oleObj>
              </mc:Choice>
              <mc:Fallback>
                <p:oleObj name="Visio" r:id="rId3" imgW="6572105" imgH="4086422" progId="Visio.Drawing.15">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981200"/>
                        <a:ext cx="6699250" cy="395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noChangeArrowheads="1"/>
          </p:cNvSpPr>
          <p:nvPr>
            <p:ph type="title"/>
          </p:nvPr>
        </p:nvSpPr>
        <p:spPr/>
        <p:txBody>
          <a:bodyPr/>
          <a:lstStyle/>
          <a:p>
            <a:r>
              <a:rPr lang="en-US" altLang="en-US" smtClean="0"/>
              <a:t>Routing protocols: hierarchical</a:t>
            </a:r>
          </a:p>
        </p:txBody>
      </p:sp>
      <p:sp>
        <p:nvSpPr>
          <p:cNvPr id="4" name="Rectangle 2">
            <a:extLst>
              <a:ext uri="{FF2B5EF4-FFF2-40B4-BE49-F238E27FC236}">
                <a16:creationId xmlns:a16="http://schemas.microsoft.com/office/drawing/2014/main" id="{4768BCE4-4271-4371-A9FB-A67AE782C629}"/>
              </a:ext>
            </a:extLst>
          </p:cNvPr>
          <p:cNvSpPr>
            <a:spLocks noChangeArrowheads="1"/>
          </p:cNvSpPr>
          <p:nvPr/>
        </p:nvSpPr>
        <p:spPr bwMode="auto">
          <a:xfrm>
            <a:off x="457200" y="2133600"/>
            <a:ext cx="13563600" cy="46038"/>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lvl1pPr>
              <a:defRPr sz="2800">
                <a:solidFill>
                  <a:schemeClr val="tx1"/>
                </a:solidFill>
                <a:latin typeface="Tahoma" panose="020B0604030504040204" pitchFamily="34" charset="0"/>
                <a:ea typeface="SimSun" panose="02010600030101010101" pitchFamily="2" charset="-122"/>
              </a:defRPr>
            </a:lvl1pPr>
            <a:lvl2pPr marL="742950" indent="-285750">
              <a:defRPr sz="2800">
                <a:solidFill>
                  <a:schemeClr val="tx1"/>
                </a:solidFill>
                <a:latin typeface="Tahoma" panose="020B0604030504040204" pitchFamily="34" charset="0"/>
                <a:ea typeface="SimSun" panose="02010600030101010101" pitchFamily="2" charset="-122"/>
              </a:defRPr>
            </a:lvl2pPr>
            <a:lvl3pPr marL="1143000" indent="-228600">
              <a:defRPr sz="2800">
                <a:solidFill>
                  <a:schemeClr val="tx1"/>
                </a:solidFill>
                <a:latin typeface="Tahoma" panose="020B0604030504040204" pitchFamily="34" charset="0"/>
                <a:ea typeface="SimSun" panose="02010600030101010101" pitchFamily="2" charset="-122"/>
              </a:defRPr>
            </a:lvl3pPr>
            <a:lvl4pPr marL="1600200" indent="-228600">
              <a:defRPr sz="2800">
                <a:solidFill>
                  <a:schemeClr val="tx1"/>
                </a:solidFill>
                <a:latin typeface="Tahoma" panose="020B0604030504040204" pitchFamily="34" charset="0"/>
                <a:ea typeface="SimSun" panose="02010600030101010101" pitchFamily="2" charset="-122"/>
              </a:defRPr>
            </a:lvl4pPr>
            <a:lvl5pPr marL="2057400" indent="-228600">
              <a:defRPr sz="28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9pPr>
          </a:lstStyle>
          <a:p>
            <a:endParaRPr lang="en-US" altLang="en-US"/>
          </a:p>
        </p:txBody>
      </p:sp>
      <p:graphicFrame>
        <p:nvGraphicFramePr>
          <p:cNvPr id="55300" name="Object 4"/>
          <p:cNvGraphicFramePr>
            <a:graphicFrameLocks noChangeAspect="1"/>
          </p:cNvGraphicFramePr>
          <p:nvPr/>
        </p:nvGraphicFramePr>
        <p:xfrm>
          <a:off x="457200" y="2133600"/>
          <a:ext cx="7862888" cy="3810000"/>
        </p:xfrm>
        <a:graphic>
          <a:graphicData uri="http://schemas.openxmlformats.org/presentationml/2006/ole">
            <mc:AlternateContent xmlns:mc="http://schemas.openxmlformats.org/markup-compatibility/2006">
              <mc:Choice xmlns:v="urn:schemas-microsoft-com:vml" Requires="v">
                <p:oleObj spid="_x0000_s55327" name="Visio" r:id="rId3" imgW="7600785" imgH="4305458" progId="Visio.Drawing.15">
                  <p:embed/>
                </p:oleObj>
              </mc:Choice>
              <mc:Fallback>
                <p:oleObj name="Visio" r:id="rId3" imgW="7600785" imgH="4305458" progId="Visio.Drawing.15">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133600"/>
                        <a:ext cx="7862888"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noChangeArrowheads="1"/>
          </p:cNvSpPr>
          <p:nvPr>
            <p:ph type="title"/>
          </p:nvPr>
        </p:nvSpPr>
        <p:spPr/>
        <p:txBody>
          <a:bodyPr/>
          <a:lstStyle/>
          <a:p>
            <a:r>
              <a:rPr lang="en-US" altLang="en-US" smtClean="0"/>
              <a:t>Routing protocols: chain-based</a:t>
            </a:r>
          </a:p>
        </p:txBody>
      </p:sp>
      <p:sp>
        <p:nvSpPr>
          <p:cNvPr id="4" name="Rectangle 2">
            <a:extLst>
              <a:ext uri="{FF2B5EF4-FFF2-40B4-BE49-F238E27FC236}">
                <a16:creationId xmlns:a16="http://schemas.microsoft.com/office/drawing/2014/main" id="{E85A97F5-1FBF-404C-98ED-7FDBA322B1CE}"/>
              </a:ext>
            </a:extLst>
          </p:cNvPr>
          <p:cNvSpPr>
            <a:spLocks noChangeArrowheads="1"/>
          </p:cNvSpPr>
          <p:nvPr/>
        </p:nvSpPr>
        <p:spPr bwMode="auto">
          <a:xfrm>
            <a:off x="457200" y="2133600"/>
            <a:ext cx="11787188" cy="46038"/>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lvl1pPr>
              <a:defRPr sz="2800">
                <a:solidFill>
                  <a:schemeClr val="tx1"/>
                </a:solidFill>
                <a:latin typeface="Tahoma" panose="020B0604030504040204" pitchFamily="34" charset="0"/>
                <a:ea typeface="SimSun" panose="02010600030101010101" pitchFamily="2" charset="-122"/>
              </a:defRPr>
            </a:lvl1pPr>
            <a:lvl2pPr marL="742950" indent="-285750">
              <a:defRPr sz="2800">
                <a:solidFill>
                  <a:schemeClr val="tx1"/>
                </a:solidFill>
                <a:latin typeface="Tahoma" panose="020B0604030504040204" pitchFamily="34" charset="0"/>
                <a:ea typeface="SimSun" panose="02010600030101010101" pitchFamily="2" charset="-122"/>
              </a:defRPr>
            </a:lvl2pPr>
            <a:lvl3pPr marL="1143000" indent="-228600">
              <a:defRPr sz="2800">
                <a:solidFill>
                  <a:schemeClr val="tx1"/>
                </a:solidFill>
                <a:latin typeface="Tahoma" panose="020B0604030504040204" pitchFamily="34" charset="0"/>
                <a:ea typeface="SimSun" panose="02010600030101010101" pitchFamily="2" charset="-122"/>
              </a:defRPr>
            </a:lvl3pPr>
            <a:lvl4pPr marL="1600200" indent="-228600">
              <a:defRPr sz="2800">
                <a:solidFill>
                  <a:schemeClr val="tx1"/>
                </a:solidFill>
                <a:latin typeface="Tahoma" panose="020B0604030504040204" pitchFamily="34" charset="0"/>
                <a:ea typeface="SimSun" panose="02010600030101010101" pitchFamily="2" charset="-122"/>
              </a:defRPr>
            </a:lvl4pPr>
            <a:lvl5pPr marL="2057400" indent="-228600">
              <a:defRPr sz="28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9pPr>
          </a:lstStyle>
          <a:p>
            <a:endParaRPr lang="en-US" altLang="en-US"/>
          </a:p>
        </p:txBody>
      </p:sp>
      <p:graphicFrame>
        <p:nvGraphicFramePr>
          <p:cNvPr id="56324" name="Object 4"/>
          <p:cNvGraphicFramePr>
            <a:graphicFrameLocks noChangeAspect="1"/>
          </p:cNvGraphicFramePr>
          <p:nvPr/>
        </p:nvGraphicFramePr>
        <p:xfrm>
          <a:off x="457200" y="2133600"/>
          <a:ext cx="7988300" cy="2819400"/>
        </p:xfrm>
        <a:graphic>
          <a:graphicData uri="http://schemas.openxmlformats.org/presentationml/2006/ole">
            <mc:AlternateContent xmlns:mc="http://schemas.openxmlformats.org/markup-compatibility/2006">
              <mc:Choice xmlns:v="urn:schemas-microsoft-com:vml" Requires="v">
                <p:oleObj spid="_x0000_s56351" name="Visio" r:id="rId3" imgW="6610422" imgH="2114681" progId="Visio.Drawing.15">
                  <p:embed/>
                </p:oleObj>
              </mc:Choice>
              <mc:Fallback>
                <p:oleObj name="Visio" r:id="rId3" imgW="6610422" imgH="2114681" progId="Visio.Drawing.15">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133600"/>
                        <a:ext cx="79883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noChangeArrowheads="1"/>
          </p:cNvSpPr>
          <p:nvPr>
            <p:ph type="title"/>
          </p:nvPr>
        </p:nvSpPr>
        <p:spPr/>
        <p:txBody>
          <a:bodyPr/>
          <a:lstStyle/>
          <a:p>
            <a:r>
              <a:rPr lang="en-US" altLang="en-US" smtClean="0"/>
              <a:t>Unique challenges: speed/ energy</a:t>
            </a:r>
          </a:p>
        </p:txBody>
      </p:sp>
      <p:pic>
        <p:nvPicPr>
          <p:cNvPr id="57347" name="图片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828800"/>
            <a:ext cx="66294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noChangeArrowheads="1"/>
          </p:cNvSpPr>
          <p:nvPr>
            <p:ph type="title"/>
          </p:nvPr>
        </p:nvSpPr>
        <p:spPr/>
        <p:txBody>
          <a:bodyPr/>
          <a:lstStyle/>
          <a:p>
            <a:r>
              <a:rPr lang="en-US" altLang="en-US" smtClean="0"/>
              <a:t>Unique challenges: mobility</a:t>
            </a:r>
          </a:p>
        </p:txBody>
      </p:sp>
      <p:pic>
        <p:nvPicPr>
          <p:cNvPr id="58371" name="图片 18" descr="~O)2Q0N76}ZS}_4[CQ}G]$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057400"/>
            <a:ext cx="42672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noChangeArrowheads="1"/>
          </p:cNvSpPr>
          <p:nvPr>
            <p:ph type="title"/>
          </p:nvPr>
        </p:nvSpPr>
        <p:spPr/>
        <p:txBody>
          <a:bodyPr/>
          <a:lstStyle/>
          <a:p>
            <a:r>
              <a:rPr lang="en-US" altLang="en-US" smtClean="0"/>
              <a:t>Node categories</a:t>
            </a:r>
          </a:p>
        </p:txBody>
      </p:sp>
      <p:sp>
        <p:nvSpPr>
          <p:cNvPr id="59395" name="Content Placeholder 2"/>
          <p:cNvSpPr>
            <a:spLocks noGrp="1" noChangeArrowheads="1"/>
          </p:cNvSpPr>
          <p:nvPr>
            <p:ph idx="1"/>
          </p:nvPr>
        </p:nvSpPr>
        <p:spPr/>
        <p:txBody>
          <a:bodyPr/>
          <a:lstStyle/>
          <a:p>
            <a:r>
              <a:rPr lang="en-US" altLang="en-US" sz="2800" b="1" u="sng" smtClean="0"/>
              <a:t>Sensor node </a:t>
            </a:r>
            <a:r>
              <a:rPr lang="en-US" altLang="en-US" sz="2800" smtClean="0"/>
              <a:t>(SN): smart sensors, PDAs, laptops, mobile robots etc. communicate wirelessly.</a:t>
            </a:r>
          </a:p>
          <a:p>
            <a:r>
              <a:rPr lang="en-US" altLang="en-US" sz="2800" b="1" u="sng" smtClean="0"/>
              <a:t>Cluster head node </a:t>
            </a:r>
            <a:r>
              <a:rPr lang="en-US" altLang="en-US" sz="2800" smtClean="0"/>
              <a:t>(CHN) : based on the needs of the application any node may become a cluster head node.</a:t>
            </a:r>
          </a:p>
          <a:p>
            <a:r>
              <a:rPr lang="en-US" altLang="en-US" sz="2800" b="1" u="sng" smtClean="0"/>
              <a:t>Regional management station </a:t>
            </a:r>
            <a:r>
              <a:rPr lang="en-US" altLang="en-US" sz="2800" smtClean="0"/>
              <a:t>(RMS): powerful workstations communicating wirelessly with sensor nodes, and directly connected to the wired network that manages the subnet of the sensor network .</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noChangeArrowheads="1"/>
          </p:cNvSpPr>
          <p:nvPr>
            <p:ph type="title"/>
          </p:nvPr>
        </p:nvSpPr>
        <p:spPr/>
        <p:txBody>
          <a:bodyPr/>
          <a:lstStyle/>
          <a:p>
            <a:r>
              <a:rPr lang="en-US" altLang="en-US" smtClean="0"/>
              <a:t>Data fusion/ integration</a:t>
            </a:r>
          </a:p>
        </p:txBody>
      </p:sp>
      <p:pic>
        <p:nvPicPr>
          <p:cNvPr id="60419" name="图片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668463"/>
            <a:ext cx="4962525" cy="465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noChangeArrowheads="1"/>
          </p:cNvSpPr>
          <p:nvPr>
            <p:ph type="title"/>
          </p:nvPr>
        </p:nvSpPr>
        <p:spPr>
          <a:xfrm>
            <a:off x="0" y="609600"/>
            <a:ext cx="9067800" cy="1058863"/>
          </a:xfrm>
        </p:spPr>
        <p:txBody>
          <a:bodyPr/>
          <a:lstStyle/>
          <a:p>
            <a:r>
              <a:rPr lang="en-US" altLang="en-US" sz="4000" smtClean="0"/>
              <a:t>Where do supercomputers come in?</a:t>
            </a:r>
          </a:p>
        </p:txBody>
      </p:sp>
      <p:sp>
        <p:nvSpPr>
          <p:cNvPr id="61443" name="Content Placeholder 2"/>
          <p:cNvSpPr>
            <a:spLocks noGrp="1" noChangeArrowheads="1"/>
          </p:cNvSpPr>
          <p:nvPr>
            <p:ph idx="1"/>
          </p:nvPr>
        </p:nvSpPr>
        <p:spPr/>
        <p:txBody>
          <a:bodyPr/>
          <a:lstStyle/>
          <a:p>
            <a:r>
              <a:rPr lang="en-US" altLang="en-US" smtClean="0"/>
              <a:t>Kind of hard to just recreate a large mobile network</a:t>
            </a:r>
          </a:p>
          <a:p>
            <a:r>
              <a:rPr lang="en-US" altLang="en-US" smtClean="0"/>
              <a:t>So: we simulate it on a supercomputer!</a:t>
            </a:r>
          </a:p>
          <a:p>
            <a:endParaRPr lang="en-US" altLang="en-US" smtClean="0"/>
          </a:p>
          <a:p>
            <a:r>
              <a:rPr lang="en-US" altLang="en-US" smtClean="0"/>
              <a:t>In next slides:</a:t>
            </a:r>
          </a:p>
          <a:p>
            <a:pPr lvl="1"/>
            <a:r>
              <a:rPr lang="en-US" altLang="en-US" smtClean="0"/>
              <a:t>C/S = client-server architecture</a:t>
            </a:r>
          </a:p>
          <a:p>
            <a:pPr lvl="1"/>
            <a:r>
              <a:rPr lang="en-US" altLang="en-US" smtClean="0"/>
              <a:t>LCF = local closest first</a:t>
            </a:r>
          </a:p>
          <a:p>
            <a:pPr lvl="1"/>
            <a:r>
              <a:rPr lang="en-US" altLang="en-US" smtClean="0"/>
              <a:t>(GCF = global closest first)</a:t>
            </a:r>
          </a:p>
          <a:p>
            <a:endParaRPr lang="en-US" altLang="en-US" smtClean="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noChangeArrowheads="1"/>
          </p:cNvSpPr>
          <p:nvPr>
            <p:ph type="title"/>
          </p:nvPr>
        </p:nvSpPr>
        <p:spPr/>
        <p:txBody>
          <a:bodyPr/>
          <a:lstStyle/>
          <a:p>
            <a:r>
              <a:rPr lang="en-US" altLang="en-US" smtClean="0"/>
              <a:t>Results: Execution time</a:t>
            </a:r>
          </a:p>
        </p:txBody>
      </p:sp>
      <p:pic>
        <p:nvPicPr>
          <p:cNvPr id="62467" name="图片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828800"/>
            <a:ext cx="61722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noChangeArrowheads="1"/>
          </p:cNvSpPr>
          <p:nvPr>
            <p:ph type="title"/>
          </p:nvPr>
        </p:nvSpPr>
        <p:spPr/>
        <p:txBody>
          <a:bodyPr/>
          <a:lstStyle/>
          <a:p>
            <a:r>
              <a:rPr lang="en-US" altLang="en-US" smtClean="0"/>
              <a:t>Results: Energy consumption</a:t>
            </a:r>
          </a:p>
        </p:txBody>
      </p:sp>
      <p:pic>
        <p:nvPicPr>
          <p:cNvPr id="63491" name="图片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668463"/>
            <a:ext cx="6477000" cy="412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857250"/>
            <a:ext cx="9131300" cy="51435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6896100" y="5200650"/>
            <a:ext cx="2006600" cy="711200"/>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6896100" y="869950"/>
            <a:ext cx="2247900" cy="800100"/>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0" y="857250"/>
            <a:ext cx="9144000" cy="5143500"/>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260350" y="1358900"/>
            <a:ext cx="8641080" cy="0"/>
          </a:xfrm>
          <a:custGeom>
            <a:avLst/>
            <a:gdLst/>
            <a:ahLst/>
            <a:cxnLst/>
            <a:rect l="l" t="t" r="r" b="b"/>
            <a:pathLst>
              <a:path w="8641080">
                <a:moveTo>
                  <a:pt x="0" y="0"/>
                </a:moveTo>
                <a:lnTo>
                  <a:pt x="8640960" y="1"/>
                </a:lnTo>
              </a:path>
            </a:pathLst>
          </a:custGeom>
          <a:ln w="12700">
            <a:solidFill>
              <a:srgbClr val="0070C0"/>
            </a:solidFill>
          </a:ln>
        </p:spPr>
        <p:txBody>
          <a:bodyPr wrap="square" lIns="0" tIns="0" rIns="0" bIns="0" rtlCol="0"/>
          <a:lstStyle/>
          <a:p>
            <a:endParaRPr/>
          </a:p>
        </p:txBody>
      </p:sp>
      <p:sp>
        <p:nvSpPr>
          <p:cNvPr id="7" name="object 7"/>
          <p:cNvSpPr txBox="1">
            <a:spLocks noGrp="1"/>
          </p:cNvSpPr>
          <p:nvPr>
            <p:ph type="title"/>
          </p:nvPr>
        </p:nvSpPr>
        <p:spPr>
          <a:xfrm>
            <a:off x="2212502" y="275510"/>
            <a:ext cx="8379298" cy="553998"/>
          </a:xfrm>
          <a:prstGeom prst="rect">
            <a:avLst/>
          </a:prstGeom>
        </p:spPr>
        <p:txBody>
          <a:bodyPr vert="horz" wrap="square" lIns="0" tIns="0" rIns="0" bIns="0" numCol="1" rtlCol="0" anchor="b" anchorCtr="0" compatLnSpc="1">
            <a:prstTxWarp prst="textNoShape">
              <a:avLst/>
            </a:prstTxWarp>
            <a:spAutoFit/>
          </a:bodyPr>
          <a:lstStyle/>
          <a:p>
            <a:pPr marL="12700"/>
            <a:r>
              <a:rPr sz="3600" spc="-5" dirty="0"/>
              <a:t>Internet </a:t>
            </a:r>
            <a:r>
              <a:rPr sz="3600" dirty="0"/>
              <a:t>of </a:t>
            </a:r>
            <a:r>
              <a:rPr sz="3600" spc="-10" dirty="0"/>
              <a:t>Things </a:t>
            </a:r>
            <a:r>
              <a:rPr sz="3600" dirty="0"/>
              <a:t>–</a:t>
            </a:r>
            <a:r>
              <a:rPr sz="3600" spc="-70" dirty="0"/>
              <a:t> </a:t>
            </a:r>
            <a:r>
              <a:rPr sz="3600" spc="-5" dirty="0"/>
              <a:t>Introduction</a:t>
            </a:r>
          </a:p>
        </p:txBody>
      </p:sp>
      <p:sp>
        <p:nvSpPr>
          <p:cNvPr id="8" name="object 8"/>
          <p:cNvSpPr txBox="1"/>
          <p:nvPr/>
        </p:nvSpPr>
        <p:spPr>
          <a:xfrm>
            <a:off x="8035080" y="5800230"/>
            <a:ext cx="1137920" cy="153888"/>
          </a:xfrm>
          <a:prstGeom prst="rect">
            <a:avLst/>
          </a:prstGeom>
        </p:spPr>
        <p:txBody>
          <a:bodyPr vert="horz" wrap="square" lIns="0" tIns="0" rIns="0" bIns="0" rtlCol="0">
            <a:spAutoFit/>
          </a:bodyPr>
          <a:lstStyle/>
          <a:p>
            <a:pPr marL="12700"/>
            <a:r>
              <a:rPr sz="1000" spc="10" dirty="0">
                <a:latin typeface="Arial"/>
                <a:cs typeface="Arial"/>
              </a:rPr>
              <a:t>*Gartner,</a:t>
            </a:r>
            <a:r>
              <a:rPr sz="1000" spc="-220" dirty="0">
                <a:latin typeface="Arial"/>
                <a:cs typeface="Arial"/>
              </a:rPr>
              <a:t> </a:t>
            </a:r>
            <a:r>
              <a:rPr sz="1000" dirty="0">
                <a:latin typeface="Arial"/>
                <a:cs typeface="Arial"/>
              </a:rPr>
              <a:t>July </a:t>
            </a:r>
            <a:r>
              <a:rPr sz="1000" spc="30" dirty="0">
                <a:latin typeface="Arial"/>
                <a:cs typeface="Arial"/>
              </a:rPr>
              <a:t>2014</a:t>
            </a:r>
            <a:endParaRPr sz="1000">
              <a:latin typeface="Arial"/>
              <a:cs typeface="Arial"/>
            </a:endParaRPr>
          </a:p>
        </p:txBody>
      </p:sp>
      <p:sp>
        <p:nvSpPr>
          <p:cNvPr id="9" name="object 9"/>
          <p:cNvSpPr txBox="1"/>
          <p:nvPr/>
        </p:nvSpPr>
        <p:spPr>
          <a:xfrm>
            <a:off x="6376691" y="2093027"/>
            <a:ext cx="2588895" cy="2489835"/>
          </a:xfrm>
          <a:prstGeom prst="rect">
            <a:avLst/>
          </a:prstGeom>
        </p:spPr>
        <p:txBody>
          <a:bodyPr vert="horz" wrap="square" lIns="0" tIns="0" rIns="0" bIns="0" rtlCol="0">
            <a:spAutoFit/>
          </a:bodyPr>
          <a:lstStyle/>
          <a:p>
            <a:pPr marL="12700" marR="73025">
              <a:lnSpc>
                <a:spcPct val="100299"/>
              </a:lnSpc>
            </a:pPr>
            <a:r>
              <a:rPr sz="1800" i="1" spc="-5" dirty="0">
                <a:latin typeface="Calibri"/>
                <a:cs typeface="Calibri"/>
              </a:rPr>
              <a:t>The </a:t>
            </a:r>
            <a:r>
              <a:rPr sz="1800" i="1" spc="5" dirty="0">
                <a:latin typeface="Calibri"/>
                <a:cs typeface="Calibri"/>
              </a:rPr>
              <a:t>Internet </a:t>
            </a:r>
            <a:r>
              <a:rPr sz="1800" i="1" spc="-15" dirty="0">
                <a:latin typeface="Calibri"/>
                <a:cs typeface="Calibri"/>
              </a:rPr>
              <a:t>of Things</a:t>
            </a:r>
            <a:r>
              <a:rPr sz="1800" i="1" spc="-105" dirty="0">
                <a:latin typeface="Calibri"/>
                <a:cs typeface="Calibri"/>
              </a:rPr>
              <a:t> </a:t>
            </a:r>
            <a:r>
              <a:rPr sz="1800" i="1" spc="-5" dirty="0">
                <a:latin typeface="Calibri"/>
                <a:cs typeface="Calibri"/>
              </a:rPr>
              <a:t>(IoT)  </a:t>
            </a:r>
            <a:r>
              <a:rPr sz="1800" i="1" spc="-10" dirty="0">
                <a:latin typeface="Calibri"/>
                <a:cs typeface="Calibri"/>
              </a:rPr>
              <a:t>is </a:t>
            </a:r>
            <a:r>
              <a:rPr sz="1800" i="1" spc="-15" dirty="0">
                <a:latin typeface="Calibri"/>
                <a:cs typeface="Calibri"/>
              </a:rPr>
              <a:t>the </a:t>
            </a:r>
            <a:r>
              <a:rPr sz="1800" b="1" i="1" spc="-30" dirty="0">
                <a:solidFill>
                  <a:srgbClr val="4F81BD"/>
                </a:solidFill>
                <a:latin typeface="Calibri"/>
                <a:cs typeface="Calibri"/>
              </a:rPr>
              <a:t>network </a:t>
            </a:r>
            <a:r>
              <a:rPr sz="1800" b="1" i="1" spc="-25" dirty="0">
                <a:solidFill>
                  <a:srgbClr val="4F81BD"/>
                </a:solidFill>
                <a:latin typeface="Calibri"/>
                <a:cs typeface="Calibri"/>
              </a:rPr>
              <a:t>of </a:t>
            </a:r>
            <a:r>
              <a:rPr sz="1800" b="1" i="1" spc="-15" dirty="0">
                <a:solidFill>
                  <a:srgbClr val="4F81BD"/>
                </a:solidFill>
                <a:latin typeface="Calibri"/>
                <a:cs typeface="Calibri"/>
              </a:rPr>
              <a:t>physical  </a:t>
            </a:r>
            <a:r>
              <a:rPr sz="1800" b="1" i="1" spc="-5" dirty="0">
                <a:solidFill>
                  <a:srgbClr val="4F81BD"/>
                </a:solidFill>
                <a:latin typeface="Calibri"/>
                <a:cs typeface="Calibri"/>
              </a:rPr>
              <a:t>objects </a:t>
            </a:r>
            <a:r>
              <a:rPr sz="1800" i="1" spc="-15" dirty="0">
                <a:latin typeface="Calibri"/>
                <a:cs typeface="Calibri"/>
              </a:rPr>
              <a:t>that </a:t>
            </a:r>
            <a:r>
              <a:rPr sz="1800" i="1" spc="-25" dirty="0">
                <a:latin typeface="Calibri"/>
                <a:cs typeface="Calibri"/>
              </a:rPr>
              <a:t>contains  </a:t>
            </a:r>
            <a:r>
              <a:rPr sz="1800" i="1" spc="5" dirty="0">
                <a:latin typeface="Calibri"/>
                <a:cs typeface="Calibri"/>
              </a:rPr>
              <a:t>embedded</a:t>
            </a:r>
            <a:endParaRPr sz="1800">
              <a:latin typeface="Calibri"/>
              <a:cs typeface="Calibri"/>
            </a:endParaRPr>
          </a:p>
          <a:p>
            <a:pPr marL="12700">
              <a:lnSpc>
                <a:spcPts val="2100"/>
              </a:lnSpc>
            </a:pPr>
            <a:r>
              <a:rPr sz="1800" i="1" spc="-20" dirty="0">
                <a:latin typeface="Calibri"/>
                <a:cs typeface="Calibri"/>
              </a:rPr>
              <a:t>technology </a:t>
            </a:r>
            <a:r>
              <a:rPr sz="1800" i="1" spc="-5" dirty="0">
                <a:latin typeface="Calibri"/>
                <a:cs typeface="Calibri"/>
              </a:rPr>
              <a:t>to</a:t>
            </a:r>
            <a:r>
              <a:rPr sz="1800" i="1" spc="140" dirty="0">
                <a:latin typeface="Calibri"/>
                <a:cs typeface="Calibri"/>
              </a:rPr>
              <a:t> </a:t>
            </a:r>
            <a:r>
              <a:rPr sz="1800" b="1" i="1" spc="-35" dirty="0">
                <a:solidFill>
                  <a:srgbClr val="4F81BD"/>
                </a:solidFill>
                <a:latin typeface="Calibri"/>
                <a:cs typeface="Calibri"/>
              </a:rPr>
              <a:t>communicate</a:t>
            </a:r>
            <a:endParaRPr sz="1800">
              <a:latin typeface="Calibri"/>
              <a:cs typeface="Calibri"/>
            </a:endParaRPr>
          </a:p>
          <a:p>
            <a:pPr marL="12700" marR="126364">
              <a:lnSpc>
                <a:spcPct val="100299"/>
              </a:lnSpc>
              <a:spcBef>
                <a:spcPts val="30"/>
              </a:spcBef>
            </a:pPr>
            <a:r>
              <a:rPr sz="1800" i="1" spc="-20" dirty="0">
                <a:latin typeface="Calibri"/>
                <a:cs typeface="Calibri"/>
              </a:rPr>
              <a:t>and </a:t>
            </a:r>
            <a:r>
              <a:rPr sz="1800" b="1" i="1" spc="-15" dirty="0">
                <a:solidFill>
                  <a:srgbClr val="4F81BD"/>
                </a:solidFill>
                <a:latin typeface="Calibri"/>
                <a:cs typeface="Calibri"/>
              </a:rPr>
              <a:t>sense </a:t>
            </a:r>
            <a:r>
              <a:rPr sz="1800" b="1" i="1" spc="-25" dirty="0">
                <a:solidFill>
                  <a:srgbClr val="4F81BD"/>
                </a:solidFill>
                <a:latin typeface="Calibri"/>
                <a:cs typeface="Calibri"/>
              </a:rPr>
              <a:t>or </a:t>
            </a:r>
            <a:r>
              <a:rPr sz="1800" b="1" i="1" spc="-20" dirty="0">
                <a:solidFill>
                  <a:srgbClr val="4F81BD"/>
                </a:solidFill>
                <a:latin typeface="Calibri"/>
                <a:cs typeface="Calibri"/>
              </a:rPr>
              <a:t>interact </a:t>
            </a:r>
            <a:r>
              <a:rPr sz="1800" i="1" spc="-5" dirty="0">
                <a:latin typeface="Calibri"/>
                <a:cs typeface="Calibri"/>
              </a:rPr>
              <a:t>with  </a:t>
            </a:r>
            <a:r>
              <a:rPr sz="1800" i="1" spc="-10" dirty="0">
                <a:latin typeface="Calibri"/>
                <a:cs typeface="Calibri"/>
              </a:rPr>
              <a:t>the </a:t>
            </a:r>
            <a:r>
              <a:rPr sz="1800" i="1" spc="-15" dirty="0">
                <a:latin typeface="Calibri"/>
                <a:cs typeface="Calibri"/>
              </a:rPr>
              <a:t>objects' </a:t>
            </a:r>
            <a:r>
              <a:rPr sz="1800" b="1" i="1" spc="-20" dirty="0">
                <a:solidFill>
                  <a:srgbClr val="4F81BD"/>
                </a:solidFill>
                <a:latin typeface="Calibri"/>
                <a:cs typeface="Calibri"/>
              </a:rPr>
              <a:t>internal </a:t>
            </a:r>
            <a:r>
              <a:rPr sz="1800" i="1" spc="-10" dirty="0">
                <a:latin typeface="Calibri"/>
                <a:cs typeface="Calibri"/>
              </a:rPr>
              <a:t>state  </a:t>
            </a:r>
            <a:r>
              <a:rPr sz="1800" i="1" spc="-15" dirty="0">
                <a:latin typeface="Calibri"/>
                <a:cs typeface="Calibri"/>
              </a:rPr>
              <a:t>or </a:t>
            </a:r>
            <a:r>
              <a:rPr sz="1800" i="1" spc="-10" dirty="0">
                <a:latin typeface="Calibri"/>
                <a:cs typeface="Calibri"/>
              </a:rPr>
              <a:t>the </a:t>
            </a:r>
            <a:r>
              <a:rPr sz="1800" b="1" i="1" spc="-10" dirty="0">
                <a:solidFill>
                  <a:srgbClr val="4F81BD"/>
                </a:solidFill>
                <a:latin typeface="Calibri"/>
                <a:cs typeface="Calibri"/>
              </a:rPr>
              <a:t>external  </a:t>
            </a:r>
            <a:r>
              <a:rPr sz="1800" i="1" spc="-5" dirty="0">
                <a:latin typeface="Calibri"/>
                <a:cs typeface="Calibri"/>
              </a:rPr>
              <a:t>environment.*</a:t>
            </a:r>
            <a:endParaRPr sz="1800">
              <a:latin typeface="Calibri"/>
              <a:cs typeface="Calibri"/>
            </a:endParaRPr>
          </a:p>
        </p:txBody>
      </p:sp>
      <p:sp>
        <p:nvSpPr>
          <p:cNvPr id="10" name="object 10"/>
          <p:cNvSpPr/>
          <p:nvPr/>
        </p:nvSpPr>
        <p:spPr>
          <a:xfrm>
            <a:off x="6210300" y="2114550"/>
            <a:ext cx="177800" cy="2590800"/>
          </a:xfrm>
          <a:prstGeom prst="rect">
            <a:avLst/>
          </a:prstGeom>
          <a:blipFill>
            <a:blip r:embed="rId6" cstate="print"/>
            <a:stretch>
              <a:fillRect/>
            </a:stretch>
          </a:blipFill>
        </p:spPr>
        <p:txBody>
          <a:bodyPr wrap="square" lIns="0" tIns="0" rIns="0" bIns="0" rtlCol="0"/>
          <a:lstStyle/>
          <a:p>
            <a:endParaRPr/>
          </a:p>
        </p:txBody>
      </p:sp>
      <p:sp>
        <p:nvSpPr>
          <p:cNvPr id="11" name="object 11"/>
          <p:cNvSpPr/>
          <p:nvPr/>
        </p:nvSpPr>
        <p:spPr>
          <a:xfrm>
            <a:off x="6292851" y="2159001"/>
            <a:ext cx="8255" cy="2441575"/>
          </a:xfrm>
          <a:custGeom>
            <a:avLst/>
            <a:gdLst/>
            <a:ahLst/>
            <a:cxnLst/>
            <a:rect l="l" t="t" r="r" b="b"/>
            <a:pathLst>
              <a:path w="8254" h="2441575">
                <a:moveTo>
                  <a:pt x="7639" y="0"/>
                </a:moveTo>
                <a:lnTo>
                  <a:pt x="0" y="2441269"/>
                </a:lnTo>
              </a:path>
            </a:pathLst>
          </a:custGeom>
          <a:ln w="38100">
            <a:solidFill>
              <a:srgbClr val="A5644E"/>
            </a:solidFill>
          </a:ln>
        </p:spPr>
        <p:txBody>
          <a:bodyPr wrap="square" lIns="0" tIns="0" rIns="0" bIns="0" rtlCol="0"/>
          <a:lstStyle/>
          <a:p>
            <a:endParaRPr/>
          </a:p>
        </p:txBody>
      </p:sp>
      <p:sp>
        <p:nvSpPr>
          <p:cNvPr id="12" name="object 12"/>
          <p:cNvSpPr/>
          <p:nvPr/>
        </p:nvSpPr>
        <p:spPr>
          <a:xfrm>
            <a:off x="0" y="1619250"/>
            <a:ext cx="6121400" cy="3759200"/>
          </a:xfrm>
          <a:prstGeom prst="rect">
            <a:avLst/>
          </a:prstGeom>
          <a:blipFill>
            <a:blip r:embed="rId7"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62972888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noChangeArrowheads="1"/>
          </p:cNvSpPr>
          <p:nvPr>
            <p:ph type="title"/>
          </p:nvPr>
        </p:nvSpPr>
        <p:spPr/>
        <p:txBody>
          <a:bodyPr/>
          <a:lstStyle/>
          <a:p>
            <a:r>
              <a:rPr lang="en-US" altLang="en-US" smtClean="0"/>
              <a:t>Results: Node density</a:t>
            </a:r>
          </a:p>
        </p:txBody>
      </p:sp>
      <p:pic>
        <p:nvPicPr>
          <p:cNvPr id="64515" name="图片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076450"/>
            <a:ext cx="6705600" cy="401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noChangeArrowheads="1"/>
          </p:cNvSpPr>
          <p:nvPr>
            <p:ph type="title"/>
          </p:nvPr>
        </p:nvSpPr>
        <p:spPr/>
        <p:txBody>
          <a:bodyPr/>
          <a:lstStyle/>
          <a:p>
            <a:r>
              <a:rPr lang="en-US" altLang="en-US" smtClean="0"/>
              <a:t>Conclusions</a:t>
            </a:r>
          </a:p>
        </p:txBody>
      </p:sp>
      <p:sp>
        <p:nvSpPr>
          <p:cNvPr id="65539" name="Content Placeholder 2"/>
          <p:cNvSpPr>
            <a:spLocks noGrp="1" noChangeArrowheads="1"/>
          </p:cNvSpPr>
          <p:nvPr>
            <p:ph idx="1"/>
          </p:nvPr>
        </p:nvSpPr>
        <p:spPr/>
        <p:txBody>
          <a:bodyPr/>
          <a:lstStyle/>
          <a:p>
            <a:r>
              <a:rPr lang="en-US" altLang="en-US" smtClean="0"/>
              <a:t>Lower energy consumption in large number of nodes</a:t>
            </a:r>
          </a:p>
          <a:p>
            <a:r>
              <a:rPr lang="en-US" altLang="en-US" smtClean="0"/>
              <a:t>Lower transmission time due to data fusion</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标题 1"/>
          <p:cNvSpPr>
            <a:spLocks noGrp="1" noChangeArrowheads="1"/>
          </p:cNvSpPr>
          <p:nvPr>
            <p:ph type="ctrTitle"/>
          </p:nvPr>
        </p:nvSpPr>
        <p:spPr>
          <a:xfrm>
            <a:off x="4762" y="1828800"/>
            <a:ext cx="9144000" cy="1200150"/>
          </a:xfrm>
          <a:solidFill>
            <a:schemeClr val="accent2"/>
          </a:solidFill>
        </p:spPr>
        <p:txBody>
          <a:bodyPr/>
          <a:lstStyle/>
          <a:p>
            <a:pPr algn="ctr"/>
            <a:r>
              <a:rPr lang="en-US" altLang="en-US" sz="3600" dirty="0" smtClean="0">
                <a:latin typeface="Arial Narrow" panose="020B0606020202030204" pitchFamily="34" charset="0"/>
                <a:ea typeface="黑体"/>
                <a:cs typeface="Times New Roman" panose="02020603050405020304" pitchFamily="18" charset="0"/>
              </a:rPr>
              <a:t>History </a:t>
            </a:r>
            <a:r>
              <a:rPr lang="en-US" altLang="en-US" sz="3600" dirty="0">
                <a:latin typeface="Arial Narrow" panose="020B0606020202030204" pitchFamily="34" charset="0"/>
                <a:ea typeface="黑体"/>
                <a:cs typeface="Times New Roman" panose="02020603050405020304" pitchFamily="18" charset="0"/>
              </a:rPr>
              <a:t>of NSU Computer Science Beowulf Computing Cluster </a:t>
            </a:r>
            <a:endParaRPr lang="zh-CN" altLang="en-US" sz="3600" dirty="0">
              <a:latin typeface="Arial Narrow" panose="020B0606020202030204" pitchFamily="34" charset="0"/>
              <a:ea typeface="黑体"/>
              <a:cs typeface="Times New Roman" panose="02020603050405020304" pitchFamily="18" charset="0"/>
            </a:endParaRPr>
          </a:p>
        </p:txBody>
      </p:sp>
      <p:sp>
        <p:nvSpPr>
          <p:cNvPr id="3" name="Rectangle 3"/>
          <p:cNvSpPr>
            <a:spLocks noGrp="1" noChangeArrowheads="1"/>
          </p:cNvSpPr>
          <p:nvPr>
            <p:ph type="subTitle" idx="1"/>
          </p:nvPr>
        </p:nvSpPr>
        <p:spPr>
          <a:xfrm>
            <a:off x="1143000" y="3886200"/>
            <a:ext cx="6934200" cy="1752600"/>
          </a:xfrm>
        </p:spPr>
        <p:txBody>
          <a:bodyPr/>
          <a:lstStyle/>
          <a:p>
            <a:pPr algn="ctr"/>
            <a:r>
              <a:rPr lang="en-US" altLang="en-US" sz="2400" dirty="0"/>
              <a:t>Gordon </a:t>
            </a:r>
            <a:r>
              <a:rPr lang="en-US" altLang="en-US" sz="2400" dirty="0" err="1"/>
              <a:t>Shamblin</a:t>
            </a:r>
            <a:r>
              <a:rPr lang="en-US" altLang="en-US" sz="2400" dirty="0"/>
              <a:t> and Steven Rice</a:t>
            </a:r>
          </a:p>
          <a:p>
            <a:pPr algn="ctr"/>
            <a:r>
              <a:rPr lang="en-US" altLang="en-US" sz="2400" dirty="0"/>
              <a:t>Northeastern State University </a:t>
            </a:r>
          </a:p>
        </p:txBody>
      </p:sp>
    </p:spTree>
    <p:extLst>
      <p:ext uri="{BB962C8B-B14F-4D97-AF65-F5344CB8AC3E}">
        <p14:creationId xmlns:p14="http://schemas.microsoft.com/office/powerpoint/2010/main" val="1416790910"/>
      </p:ext>
    </p:extLst>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altLang="en-US"/>
              <a:t>History of Beowulf Cluster</a:t>
            </a:r>
          </a:p>
        </p:txBody>
      </p:sp>
      <p:sp>
        <p:nvSpPr>
          <p:cNvPr id="3075" name="Rectangle 3"/>
          <p:cNvSpPr>
            <a:spLocks noGrp="1" noChangeArrowheads="1"/>
          </p:cNvSpPr>
          <p:nvPr>
            <p:ph type="body" idx="1"/>
          </p:nvPr>
        </p:nvSpPr>
        <p:spPr/>
        <p:txBody>
          <a:bodyPr/>
          <a:lstStyle/>
          <a:p>
            <a:pPr>
              <a:lnSpc>
                <a:spcPct val="90000"/>
              </a:lnSpc>
            </a:pPr>
            <a:r>
              <a:rPr lang="en-US" altLang="en-US"/>
              <a:t>Donald Becker and Thomas Sterling designed the first Beowulf prototype in 1994 for NASA. It consisted of 16 486-DX4 processors connected by channel-bonded Ethernet. The next Beowulf clusters were built around 16 Pentium Pro (P6) 200-MHz processors connected by Fast Ethernet adapters and switches. </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altLang="en-US"/>
              <a:t>Needs for Cluster</a:t>
            </a:r>
          </a:p>
        </p:txBody>
      </p:sp>
      <p:sp>
        <p:nvSpPr>
          <p:cNvPr id="4099" name="Rectangle 3"/>
          <p:cNvSpPr>
            <a:spLocks noGrp="1" noChangeArrowheads="1"/>
          </p:cNvSpPr>
          <p:nvPr>
            <p:ph type="body" idx="1"/>
          </p:nvPr>
        </p:nvSpPr>
        <p:spPr/>
        <p:txBody>
          <a:bodyPr/>
          <a:lstStyle/>
          <a:p>
            <a:r>
              <a:rPr lang="en-US" altLang="en-US"/>
              <a:t>A place to put the cluster.</a:t>
            </a:r>
          </a:p>
          <a:p>
            <a:r>
              <a:rPr lang="en-US" altLang="en-US"/>
              <a:t>Computers for the cluster.</a:t>
            </a:r>
          </a:p>
          <a:p>
            <a:r>
              <a:rPr lang="en-US" altLang="en-US"/>
              <a:t>Networking for the cluster.</a:t>
            </a:r>
          </a:p>
          <a:p>
            <a:r>
              <a:rPr lang="en-US" altLang="en-US"/>
              <a:t>Operating System for the cluster.</a:t>
            </a:r>
          </a:p>
          <a:p>
            <a:r>
              <a:rPr lang="en-US" altLang="en-US"/>
              <a:t>Programming Software for the cluster.</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a:t>A place to put the cluster.</a:t>
            </a:r>
          </a:p>
        </p:txBody>
      </p:sp>
      <p:sp>
        <p:nvSpPr>
          <p:cNvPr id="8195" name="Rectangle 3"/>
          <p:cNvSpPr>
            <a:spLocks noGrp="1" noChangeArrowheads="1"/>
          </p:cNvSpPr>
          <p:nvPr>
            <p:ph type="body" idx="1"/>
          </p:nvPr>
        </p:nvSpPr>
        <p:spPr>
          <a:xfrm>
            <a:off x="304800" y="1905000"/>
            <a:ext cx="8534400" cy="4343400"/>
          </a:xfrm>
        </p:spPr>
        <p:txBody>
          <a:bodyPr/>
          <a:lstStyle/>
          <a:p>
            <a:r>
              <a:rPr lang="en-US" altLang="en-US"/>
              <a:t>Rack/Table: to hold the equipment</a:t>
            </a:r>
          </a:p>
          <a:p>
            <a:r>
              <a:rPr lang="en-US" altLang="en-US"/>
              <a:t>Power Consumption: enough to power the nodes</a:t>
            </a:r>
          </a:p>
          <a:p>
            <a:r>
              <a:rPr lang="en-US" altLang="en-US"/>
              <a:t>Ventilation: to keep the area cool</a:t>
            </a:r>
          </a:p>
          <a:p>
            <a:r>
              <a:rPr lang="en-US" altLang="en-US"/>
              <a:t>Physical Access: so people can work on the systems</a:t>
            </a:r>
          </a:p>
          <a:p>
            <a:r>
              <a:rPr lang="en-US" altLang="en-US"/>
              <a:t>Internet Access: so student can access the cluster</a:t>
            </a:r>
          </a:p>
          <a:p>
            <a:endParaRPr lang="en-US" altLang="en-US" sz="210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4" name="Text Box 4"/>
          <p:cNvSpPr txBox="1">
            <a:spLocks noChangeArrowheads="1"/>
          </p:cNvSpPr>
          <p:nvPr/>
        </p:nvSpPr>
        <p:spPr bwMode="auto">
          <a:xfrm>
            <a:off x="762000" y="549275"/>
            <a:ext cx="67056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20000"/>
              </a:spcBef>
            </a:pPr>
            <a:r>
              <a:rPr lang="en-US" altLang="en-US" sz="2400" dirty="0"/>
              <a:t>First location for the cluster was to be in a 14’ X 10’ office on a 19” rack.</a:t>
            </a:r>
          </a:p>
        </p:txBody>
      </p:sp>
      <p:pic>
        <p:nvPicPr>
          <p:cNvPr id="51205" name="Picture 5" descr="Cluster Networking Office 00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0" y="1447800"/>
            <a:ext cx="5029200" cy="3733800"/>
          </a:xfrm>
          <a:prstGeom prst="rect">
            <a:avLst/>
          </a:prstGeom>
          <a:noFill/>
          <a:extLst>
            <a:ext uri="{909E8E84-426E-40DD-AFC4-6F175D3DCCD1}">
              <a14:hiddenFill xmlns:a14="http://schemas.microsoft.com/office/drawing/2010/main">
                <a:solidFill>
                  <a:srgbClr val="FFFFFF"/>
                </a:solidFill>
              </a14:hiddenFill>
            </a:ext>
          </a:extLst>
        </p:spPr>
      </p:pic>
      <p:sp>
        <p:nvSpPr>
          <p:cNvPr id="51207" name="Rectangle 7"/>
          <p:cNvSpPr>
            <a:spLocks noChangeArrowheads="1"/>
          </p:cNvSpPr>
          <p:nvPr/>
        </p:nvSpPr>
        <p:spPr bwMode="auto">
          <a:xfrm>
            <a:off x="381000" y="5334000"/>
            <a:ext cx="81534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dirty="0"/>
              <a:t>New location for the cluster is in </a:t>
            </a:r>
            <a:r>
              <a:rPr lang="en-US" altLang="en-US" sz="2400" dirty="0" smtClean="0"/>
              <a:t>Science 248, a </a:t>
            </a:r>
            <a:r>
              <a:rPr lang="en-US" altLang="en-US" sz="2400" dirty="0"/>
              <a:t>30’ X 30’ equipment </a:t>
            </a:r>
            <a:r>
              <a:rPr lang="en-US" altLang="en-US" sz="2400" dirty="0" smtClean="0"/>
              <a:t>room with A/C, University </a:t>
            </a:r>
            <a:r>
              <a:rPr lang="en-US" altLang="en-US" sz="2400" dirty="0" err="1" smtClean="0"/>
              <a:t>conectivity</a:t>
            </a:r>
            <a:r>
              <a:rPr lang="en-US" altLang="en-US" sz="2400" dirty="0" smtClean="0"/>
              <a:t> and power</a:t>
            </a:r>
            <a:endParaRPr lang="en-US" altLang="en-US" sz="2400"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altLang="en-US" dirty="0" smtClean="0"/>
              <a:t>First Cluster</a:t>
            </a:r>
            <a:r>
              <a:rPr lang="en-US" altLang="en-US" dirty="0"/>
              <a:t>.</a:t>
            </a:r>
          </a:p>
        </p:txBody>
      </p:sp>
      <p:sp>
        <p:nvSpPr>
          <p:cNvPr id="5132" name="Text Box 12"/>
          <p:cNvSpPr txBox="1">
            <a:spLocks noChangeArrowheads="1"/>
          </p:cNvSpPr>
          <p:nvPr/>
        </p:nvSpPr>
        <p:spPr bwMode="auto">
          <a:xfrm>
            <a:off x="5334000" y="1752600"/>
            <a:ext cx="3200400" cy="181588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sz="1600" u="sng" dirty="0"/>
              <a:t>Node PC</a:t>
            </a:r>
          </a:p>
          <a:p>
            <a:pPr eaLnBrk="1" hangingPunct="1"/>
            <a:r>
              <a:rPr lang="en-US" altLang="en-US" sz="1600" dirty="0"/>
              <a:t>Processor: P3 @ 933 MHz</a:t>
            </a:r>
          </a:p>
          <a:p>
            <a:pPr eaLnBrk="1" hangingPunct="1"/>
            <a:r>
              <a:rPr lang="en-US" altLang="en-US" sz="1600" dirty="0"/>
              <a:t>Memory: 384 MB</a:t>
            </a:r>
          </a:p>
          <a:p>
            <a:pPr eaLnBrk="1" hangingPunct="1"/>
            <a:r>
              <a:rPr lang="en-US" altLang="en-US" sz="1600" dirty="0"/>
              <a:t>Drives: 20GB</a:t>
            </a:r>
          </a:p>
          <a:p>
            <a:pPr eaLnBrk="1" hangingPunct="1"/>
            <a:r>
              <a:rPr lang="en-US" altLang="en-US" sz="1600" dirty="0"/>
              <a:t>Networking: 10/100Mbps Ethernet adapter</a:t>
            </a:r>
          </a:p>
          <a:p>
            <a:pPr eaLnBrk="1" hangingPunct="1"/>
            <a:r>
              <a:rPr lang="en-US" altLang="en-US" sz="1600" dirty="0"/>
              <a:t>Number of nodes = 16 </a:t>
            </a:r>
          </a:p>
        </p:txBody>
      </p:sp>
      <p:sp>
        <p:nvSpPr>
          <p:cNvPr id="5133" name="Text Box 13"/>
          <p:cNvSpPr txBox="1">
            <a:spLocks noChangeArrowheads="1"/>
          </p:cNvSpPr>
          <p:nvPr/>
        </p:nvSpPr>
        <p:spPr bwMode="auto">
          <a:xfrm>
            <a:off x="1690687" y="4343400"/>
            <a:ext cx="5410200" cy="156966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sz="1600" u="sng" dirty="0"/>
              <a:t>Spare PC</a:t>
            </a:r>
          </a:p>
          <a:p>
            <a:pPr eaLnBrk="1" hangingPunct="1"/>
            <a:r>
              <a:rPr lang="en-US" altLang="en-US" sz="1600" dirty="0"/>
              <a:t>Processor: P3 @ 1 GHz &amp; 933 MHz</a:t>
            </a:r>
          </a:p>
          <a:p>
            <a:pPr eaLnBrk="1" hangingPunct="1"/>
            <a:r>
              <a:rPr lang="en-US" altLang="en-US" sz="1600" dirty="0"/>
              <a:t>Memory: 256 MB</a:t>
            </a:r>
          </a:p>
          <a:p>
            <a:pPr eaLnBrk="1" hangingPunct="1"/>
            <a:r>
              <a:rPr lang="en-US" altLang="en-US" sz="1600" dirty="0"/>
              <a:t>Drives: 20GB</a:t>
            </a:r>
          </a:p>
          <a:p>
            <a:pPr eaLnBrk="1" hangingPunct="1"/>
            <a:r>
              <a:rPr lang="en-US" altLang="en-US" sz="1600" dirty="0"/>
              <a:t>Networking: 10/100Mbps Ethernet adapter</a:t>
            </a:r>
          </a:p>
          <a:p>
            <a:pPr eaLnBrk="1" hangingPunct="1"/>
            <a:r>
              <a:rPr lang="en-US" altLang="en-US" sz="1600" dirty="0"/>
              <a:t>Number of units: 3 @ 1GHz,  4 @ 933 MHz</a:t>
            </a:r>
          </a:p>
        </p:txBody>
      </p:sp>
      <p:sp>
        <p:nvSpPr>
          <p:cNvPr id="5135" name="Text Box 15"/>
          <p:cNvSpPr txBox="1">
            <a:spLocks noChangeArrowheads="1"/>
          </p:cNvSpPr>
          <p:nvPr/>
        </p:nvSpPr>
        <p:spPr bwMode="auto">
          <a:xfrm>
            <a:off x="457200" y="1668463"/>
            <a:ext cx="3200400" cy="181588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sz="1600" u="sng" dirty="0"/>
              <a:t>Master PC</a:t>
            </a:r>
          </a:p>
          <a:p>
            <a:pPr eaLnBrk="1" hangingPunct="1"/>
            <a:r>
              <a:rPr lang="en-US" altLang="en-US" sz="1600" dirty="0"/>
              <a:t>Processor: P4 @ 1.6 GHz</a:t>
            </a:r>
          </a:p>
          <a:p>
            <a:pPr eaLnBrk="1" hangingPunct="1"/>
            <a:r>
              <a:rPr lang="en-US" altLang="en-US" sz="1600" dirty="0"/>
              <a:t>Memory: 768 MB</a:t>
            </a:r>
          </a:p>
          <a:p>
            <a:pPr eaLnBrk="1" hangingPunct="1"/>
            <a:r>
              <a:rPr lang="en-US" altLang="en-US" sz="1600" dirty="0"/>
              <a:t>Drives: 1-40GB, 1-20GB</a:t>
            </a:r>
          </a:p>
          <a:p>
            <a:pPr eaLnBrk="1" hangingPunct="1"/>
            <a:r>
              <a:rPr lang="en-US" altLang="en-US" sz="1600" dirty="0"/>
              <a:t>Networking: 2-10/100Mbps Ethernet adapters</a:t>
            </a:r>
          </a:p>
          <a:p>
            <a:pPr eaLnBrk="1" hangingPunct="1"/>
            <a:r>
              <a:rPr lang="en-US" altLang="en-US" sz="1600" dirty="0"/>
              <a:t>Number of Master = 1</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Eimly and Cluster 05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43400" y="533400"/>
            <a:ext cx="4298950" cy="5791200"/>
          </a:xfrm>
          <a:prstGeom prst="rect">
            <a:avLst/>
          </a:prstGeom>
          <a:noFill/>
          <a:extLst>
            <a:ext uri="{909E8E84-426E-40DD-AFC4-6F175D3DCCD1}">
              <a14:hiddenFill xmlns:a14="http://schemas.microsoft.com/office/drawing/2010/main">
                <a:solidFill>
                  <a:srgbClr val="FFFFFF"/>
                </a:solidFill>
              </a14:hiddenFill>
            </a:ext>
          </a:extLst>
        </p:spPr>
      </p:pic>
      <p:sp>
        <p:nvSpPr>
          <p:cNvPr id="10246" name="WordArt 6"/>
          <p:cNvSpPr>
            <a:spLocks noChangeArrowheads="1" noChangeShapeType="1" noTextEdit="1"/>
          </p:cNvSpPr>
          <p:nvPr/>
        </p:nvSpPr>
        <p:spPr bwMode="auto">
          <a:xfrm>
            <a:off x="838200" y="2286000"/>
            <a:ext cx="2981325" cy="762000"/>
          </a:xfrm>
          <a:prstGeom prst="rect">
            <a:avLst/>
          </a:prstGeom>
          <a:extLst>
            <a:ext uri="{AF507438-7753-43E0-B8FC-AC1667EBCBE1}">
              <a14:hiddenEffects xmlns:a14="http://schemas.microsoft.com/office/drawing/2010/main">
                <a:effectLst/>
              </a14:hiddenEffects>
            </a:ext>
          </a:extLst>
        </p:spPr>
        <p:txBody>
          <a:bodyPr wrap="none" fromWordArt="1">
            <a:prstTxWarp prst="textDeflate">
              <a:avLst>
                <a:gd name="adj" fmla="val 26227"/>
              </a:avLst>
            </a:prstTxWarp>
          </a:bodyPr>
          <a:lstStyle/>
          <a:p>
            <a:pPr algn="ctr"/>
            <a:r>
              <a:rPr lang="en-US" sz="3600" kern="10">
                <a:ln w="9525">
                  <a:solidFill>
                    <a:srgbClr val="000000"/>
                  </a:solidFill>
                  <a:round/>
                  <a:headEnd/>
                  <a:tailEnd/>
                </a:ln>
                <a:solidFill>
                  <a:srgbClr val="000000"/>
                </a:solidFill>
                <a:latin typeface="Harrington" panose="04040505050A02020702" pitchFamily="82" charset="0"/>
              </a:rPr>
              <a:t>Beowulf</a:t>
            </a:r>
          </a:p>
        </p:txBody>
      </p:sp>
      <p:sp>
        <p:nvSpPr>
          <p:cNvPr id="10247" name="Text Box 7"/>
          <p:cNvSpPr txBox="1">
            <a:spLocks noChangeArrowheads="1"/>
          </p:cNvSpPr>
          <p:nvPr/>
        </p:nvSpPr>
        <p:spPr bwMode="auto">
          <a:xfrm>
            <a:off x="5486400" y="6096000"/>
            <a:ext cx="3124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endParaRPr lang="en-US" altLang="en-US"/>
          </a:p>
        </p:txBody>
      </p:sp>
      <p:sp>
        <p:nvSpPr>
          <p:cNvPr id="10248" name="WordArt 8"/>
          <p:cNvSpPr>
            <a:spLocks noChangeArrowheads="1" noChangeShapeType="1" noTextEdit="1"/>
          </p:cNvSpPr>
          <p:nvPr/>
        </p:nvSpPr>
        <p:spPr bwMode="auto">
          <a:xfrm>
            <a:off x="1066800" y="3962400"/>
            <a:ext cx="2743200" cy="647700"/>
          </a:xfrm>
          <a:prstGeom prst="rect">
            <a:avLst/>
          </a:prstGeom>
          <a:extLst>
            <a:ext uri="{AF507438-7753-43E0-B8FC-AC1667EBCBE1}">
              <a14:hiddenEffects xmlns:a14="http://schemas.microsoft.com/office/drawing/2010/main">
                <a:effectLst/>
              </a14:hiddenEffects>
            </a:ext>
          </a:extLst>
        </p:spPr>
        <p:txBody>
          <a:bodyPr spcFirstLastPara="1" wrap="none" fromWordArt="1">
            <a:prstTxWarp prst="textArchUp">
              <a:avLst>
                <a:gd name="adj" fmla="val 10800000"/>
              </a:avLst>
            </a:prstTxWarp>
          </a:bodyPr>
          <a:lstStyle/>
          <a:p>
            <a:pPr algn="ctr"/>
            <a:r>
              <a:rPr lang="en-US" sz="3600" kern="10">
                <a:ln w="9525">
                  <a:solidFill>
                    <a:srgbClr val="000000"/>
                  </a:solidFill>
                  <a:round/>
                  <a:headEnd/>
                  <a:tailEnd/>
                </a:ln>
                <a:solidFill>
                  <a:srgbClr val="000000"/>
                </a:solidFill>
                <a:latin typeface="Harrington" panose="04040505050A02020702" pitchFamily="82" charset="0"/>
              </a:rPr>
              <a:t>Cluster</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Eimly and Cluster 05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62400" y="457200"/>
            <a:ext cx="4130675" cy="5562600"/>
          </a:xfrm>
          <a:prstGeom prst="rect">
            <a:avLst/>
          </a:prstGeom>
          <a:noFill/>
          <a:extLst>
            <a:ext uri="{909E8E84-426E-40DD-AFC4-6F175D3DCCD1}">
              <a14:hiddenFill xmlns:a14="http://schemas.microsoft.com/office/drawing/2010/main">
                <a:solidFill>
                  <a:srgbClr val="FFFFFF"/>
                </a:solidFill>
              </a14:hiddenFill>
            </a:ext>
          </a:extLst>
        </p:spPr>
      </p:pic>
      <p:sp>
        <p:nvSpPr>
          <p:cNvPr id="11269" name="WordArt 5"/>
          <p:cNvSpPr>
            <a:spLocks noChangeArrowheads="1" noChangeShapeType="1" noTextEdit="1"/>
          </p:cNvSpPr>
          <p:nvPr/>
        </p:nvSpPr>
        <p:spPr bwMode="auto">
          <a:xfrm>
            <a:off x="685800" y="457200"/>
            <a:ext cx="2590800" cy="5410200"/>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55556"/>
              </a:avLst>
            </a:prstTxWarp>
          </a:bodyPr>
          <a:lstStyle/>
          <a:p>
            <a:pPr algn="ctr"/>
            <a:r>
              <a:rPr lang="en-US" sz="3600" kern="10">
                <a:ln w="9525">
                  <a:solidFill>
                    <a:srgbClr val="000000"/>
                  </a:solidFill>
                  <a:round/>
                  <a:headEnd/>
                  <a:tailEnd/>
                </a:ln>
                <a:solidFill>
                  <a:srgbClr val="000000"/>
                </a:solidFill>
                <a:latin typeface="Harrington" panose="04040505050A02020702" pitchFamily="82" charset="0"/>
              </a:rPr>
              <a:t>Master</a:t>
            </a:r>
          </a:p>
          <a:p>
            <a:pPr algn="ctr"/>
            <a:r>
              <a:rPr lang="en-US" sz="3600" kern="10">
                <a:ln w="9525">
                  <a:solidFill>
                    <a:srgbClr val="000000"/>
                  </a:solidFill>
                  <a:round/>
                  <a:headEnd/>
                  <a:tailEnd/>
                </a:ln>
                <a:solidFill>
                  <a:srgbClr val="000000"/>
                </a:solidFill>
                <a:latin typeface="Harrington" panose="04040505050A02020702" pitchFamily="82" charset="0"/>
              </a:rPr>
              <a:t>Node</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725444" y="5666185"/>
            <a:ext cx="295275" cy="317500"/>
          </a:xfrm>
          <a:prstGeom prst="rect">
            <a:avLst/>
          </a:prstGeom>
        </p:spPr>
        <p:txBody>
          <a:bodyPr vert="horz" wrap="square" lIns="0" tIns="0" rIns="0" bIns="0" rtlCol="0">
            <a:spAutoFit/>
          </a:bodyPr>
          <a:lstStyle/>
          <a:p>
            <a:pPr marL="12700"/>
            <a:r>
              <a:rPr sz="1000" spc="-25" dirty="0">
                <a:solidFill>
                  <a:srgbClr val="0070C0"/>
                </a:solidFill>
                <a:latin typeface="Times New Roman"/>
                <a:cs typeface="Times New Roman"/>
              </a:rPr>
              <a:t>A</a:t>
            </a:r>
            <a:r>
              <a:rPr sz="1000" spc="50" dirty="0">
                <a:solidFill>
                  <a:srgbClr val="0070C0"/>
                </a:solidFill>
                <a:latin typeface="Times New Roman"/>
                <a:cs typeface="Times New Roman"/>
              </a:rPr>
              <a:t>.</a:t>
            </a:r>
            <a:r>
              <a:rPr sz="1000" spc="-25" dirty="0">
                <a:solidFill>
                  <a:srgbClr val="0070C0"/>
                </a:solidFill>
                <a:latin typeface="Times New Roman"/>
                <a:cs typeface="Times New Roman"/>
              </a:rPr>
              <a:t>De</a:t>
            </a:r>
            <a:endParaRPr sz="1000">
              <a:latin typeface="Times New Roman"/>
              <a:cs typeface="Times New Roman"/>
            </a:endParaRPr>
          </a:p>
          <a:p>
            <a:pPr marL="152400"/>
            <a:r>
              <a:rPr sz="1000" dirty="0">
                <a:solidFill>
                  <a:srgbClr val="0070C0"/>
                </a:solidFill>
                <a:latin typeface="Times New Roman"/>
                <a:cs typeface="Times New Roman"/>
              </a:rPr>
              <a:t>10</a:t>
            </a:r>
            <a:endParaRPr sz="1000">
              <a:latin typeface="Times New Roman"/>
              <a:cs typeface="Times New Roman"/>
            </a:endParaRPr>
          </a:p>
        </p:txBody>
      </p:sp>
      <p:sp>
        <p:nvSpPr>
          <p:cNvPr id="3" name="object 3"/>
          <p:cNvSpPr txBox="1">
            <a:spLocks noGrp="1"/>
          </p:cNvSpPr>
          <p:nvPr>
            <p:ph type="title"/>
          </p:nvPr>
        </p:nvSpPr>
        <p:spPr>
          <a:xfrm>
            <a:off x="1" y="1848605"/>
            <a:ext cx="8791575" cy="677108"/>
          </a:xfrm>
          <a:prstGeom prst="rect">
            <a:avLst/>
          </a:prstGeom>
        </p:spPr>
        <p:txBody>
          <a:bodyPr vert="horz" wrap="square" lIns="0" tIns="0" rIns="0" bIns="0" numCol="1" rtlCol="0" anchor="b" anchorCtr="0" compatLnSpc="1">
            <a:prstTxWarp prst="textNoShape">
              <a:avLst/>
            </a:prstTxWarp>
            <a:spAutoFit/>
          </a:bodyPr>
          <a:lstStyle/>
          <a:p>
            <a:pPr marL="12700"/>
            <a:r>
              <a:rPr spc="-25" dirty="0"/>
              <a:t>What’s </a:t>
            </a:r>
            <a:r>
              <a:rPr spc="-5" dirty="0"/>
              <a:t>hindering</a:t>
            </a:r>
            <a:r>
              <a:rPr spc="25" dirty="0"/>
              <a:t> </a:t>
            </a:r>
            <a:r>
              <a:rPr spc="-10" dirty="0"/>
              <a:t>IoT?</a:t>
            </a:r>
          </a:p>
        </p:txBody>
      </p:sp>
      <p:sp>
        <p:nvSpPr>
          <p:cNvPr id="4" name="object 4"/>
          <p:cNvSpPr/>
          <p:nvPr/>
        </p:nvSpPr>
        <p:spPr>
          <a:xfrm>
            <a:off x="1" y="1466850"/>
            <a:ext cx="4432299" cy="1511300"/>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63500" y="1504950"/>
            <a:ext cx="4305300" cy="1384300"/>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0" y="1301750"/>
            <a:ext cx="2857500" cy="406400"/>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723900" y="1314450"/>
            <a:ext cx="1422400" cy="444500"/>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50800" y="1339850"/>
            <a:ext cx="2743200" cy="279400"/>
          </a:xfrm>
          <a:custGeom>
            <a:avLst/>
            <a:gdLst/>
            <a:ahLst/>
            <a:cxnLst/>
            <a:rect l="l" t="t" r="r" b="b"/>
            <a:pathLst>
              <a:path w="2743200" h="279400">
                <a:moveTo>
                  <a:pt x="2715834" y="0"/>
                </a:moveTo>
                <a:lnTo>
                  <a:pt x="27365" y="0"/>
                </a:lnTo>
                <a:lnTo>
                  <a:pt x="16713" y="2150"/>
                </a:lnTo>
                <a:lnTo>
                  <a:pt x="8015" y="8015"/>
                </a:lnTo>
                <a:lnTo>
                  <a:pt x="2150" y="16714"/>
                </a:lnTo>
                <a:lnTo>
                  <a:pt x="0" y="27365"/>
                </a:lnTo>
                <a:lnTo>
                  <a:pt x="0" y="252034"/>
                </a:lnTo>
                <a:lnTo>
                  <a:pt x="2150" y="262685"/>
                </a:lnTo>
                <a:lnTo>
                  <a:pt x="8015" y="271384"/>
                </a:lnTo>
                <a:lnTo>
                  <a:pt x="16713" y="277249"/>
                </a:lnTo>
                <a:lnTo>
                  <a:pt x="27365" y="279400"/>
                </a:lnTo>
                <a:lnTo>
                  <a:pt x="2715834" y="279400"/>
                </a:lnTo>
                <a:lnTo>
                  <a:pt x="2726486" y="277249"/>
                </a:lnTo>
                <a:lnTo>
                  <a:pt x="2735184" y="271384"/>
                </a:lnTo>
                <a:lnTo>
                  <a:pt x="2741049" y="262685"/>
                </a:lnTo>
                <a:lnTo>
                  <a:pt x="2743200" y="252034"/>
                </a:lnTo>
                <a:lnTo>
                  <a:pt x="2743200" y="27365"/>
                </a:lnTo>
                <a:lnTo>
                  <a:pt x="2741049" y="16714"/>
                </a:lnTo>
                <a:lnTo>
                  <a:pt x="2735184" y="8015"/>
                </a:lnTo>
                <a:lnTo>
                  <a:pt x="2726486" y="2150"/>
                </a:lnTo>
                <a:lnTo>
                  <a:pt x="2715834" y="0"/>
                </a:lnTo>
                <a:close/>
              </a:path>
            </a:pathLst>
          </a:custGeom>
          <a:solidFill>
            <a:srgbClr val="A0ADD2"/>
          </a:solidFill>
        </p:spPr>
        <p:txBody>
          <a:bodyPr wrap="square" lIns="0" tIns="0" rIns="0" bIns="0" rtlCol="0"/>
          <a:lstStyle/>
          <a:p>
            <a:endParaRPr/>
          </a:p>
        </p:txBody>
      </p:sp>
      <p:sp>
        <p:nvSpPr>
          <p:cNvPr id="9" name="object 9"/>
          <p:cNvSpPr/>
          <p:nvPr/>
        </p:nvSpPr>
        <p:spPr>
          <a:xfrm>
            <a:off x="158022" y="1767888"/>
            <a:ext cx="88899" cy="101600"/>
          </a:xfrm>
          <a:prstGeom prst="rect">
            <a:avLst/>
          </a:prstGeom>
          <a:blipFill>
            <a:blip r:embed="rId6" cstate="print"/>
            <a:stretch>
              <a:fillRect/>
            </a:stretch>
          </a:blipFill>
        </p:spPr>
        <p:txBody>
          <a:bodyPr wrap="square" lIns="0" tIns="0" rIns="0" bIns="0" rtlCol="0"/>
          <a:lstStyle/>
          <a:p>
            <a:endParaRPr/>
          </a:p>
        </p:txBody>
      </p:sp>
      <p:sp>
        <p:nvSpPr>
          <p:cNvPr id="10" name="object 10"/>
          <p:cNvSpPr/>
          <p:nvPr/>
        </p:nvSpPr>
        <p:spPr>
          <a:xfrm>
            <a:off x="158022" y="1971088"/>
            <a:ext cx="88899" cy="101600"/>
          </a:xfrm>
          <a:prstGeom prst="rect">
            <a:avLst/>
          </a:prstGeom>
          <a:blipFill>
            <a:blip r:embed="rId6" cstate="print"/>
            <a:stretch>
              <a:fillRect/>
            </a:stretch>
          </a:blipFill>
        </p:spPr>
        <p:txBody>
          <a:bodyPr wrap="square" lIns="0" tIns="0" rIns="0" bIns="0" rtlCol="0"/>
          <a:lstStyle/>
          <a:p>
            <a:endParaRPr/>
          </a:p>
        </p:txBody>
      </p:sp>
      <p:sp>
        <p:nvSpPr>
          <p:cNvPr id="11" name="object 11"/>
          <p:cNvSpPr/>
          <p:nvPr/>
        </p:nvSpPr>
        <p:spPr>
          <a:xfrm>
            <a:off x="158022" y="2174288"/>
            <a:ext cx="88899" cy="101600"/>
          </a:xfrm>
          <a:prstGeom prst="rect">
            <a:avLst/>
          </a:prstGeom>
          <a:blipFill>
            <a:blip r:embed="rId6" cstate="print"/>
            <a:stretch>
              <a:fillRect/>
            </a:stretch>
          </a:blipFill>
        </p:spPr>
        <p:txBody>
          <a:bodyPr wrap="square" lIns="0" tIns="0" rIns="0" bIns="0" rtlCol="0"/>
          <a:lstStyle/>
          <a:p>
            <a:endParaRPr/>
          </a:p>
        </p:txBody>
      </p:sp>
      <p:sp>
        <p:nvSpPr>
          <p:cNvPr id="12" name="object 12"/>
          <p:cNvSpPr txBox="1"/>
          <p:nvPr/>
        </p:nvSpPr>
        <p:spPr>
          <a:xfrm>
            <a:off x="323122" y="1388894"/>
            <a:ext cx="3053715" cy="1090295"/>
          </a:xfrm>
          <a:prstGeom prst="rect">
            <a:avLst/>
          </a:prstGeom>
        </p:spPr>
        <p:txBody>
          <a:bodyPr vert="horz" wrap="square" lIns="0" tIns="0" rIns="0" bIns="0" rtlCol="0">
            <a:spAutoFit/>
          </a:bodyPr>
          <a:lstStyle/>
          <a:p>
            <a:pPr marL="551180"/>
            <a:r>
              <a:rPr sz="1200" b="1" spc="5" dirty="0">
                <a:latin typeface="Malgun Gothic"/>
                <a:cs typeface="Malgun Gothic"/>
              </a:rPr>
              <a:t>Fragmentation</a:t>
            </a:r>
            <a:endParaRPr sz="1200">
              <a:latin typeface="Malgun Gothic"/>
              <a:cs typeface="Malgun Gothic"/>
            </a:endParaRPr>
          </a:p>
          <a:p>
            <a:pPr>
              <a:spcBef>
                <a:spcPts val="35"/>
              </a:spcBef>
            </a:pPr>
            <a:endParaRPr sz="1050">
              <a:latin typeface="Times New Roman"/>
              <a:cs typeface="Times New Roman"/>
            </a:endParaRPr>
          </a:p>
          <a:p>
            <a:pPr marL="12700"/>
            <a:r>
              <a:rPr sz="1100" spc="10" dirty="0">
                <a:latin typeface="Malgun Gothic"/>
                <a:cs typeface="Malgun Gothic"/>
              </a:rPr>
              <a:t>Multiplicity </a:t>
            </a:r>
            <a:r>
              <a:rPr sz="1100" spc="20" dirty="0">
                <a:latin typeface="Malgun Gothic"/>
                <a:cs typeface="Malgun Gothic"/>
              </a:rPr>
              <a:t>of</a:t>
            </a:r>
            <a:r>
              <a:rPr sz="1100" spc="-235" dirty="0">
                <a:latin typeface="Malgun Gothic"/>
                <a:cs typeface="Malgun Gothic"/>
              </a:rPr>
              <a:t> </a:t>
            </a:r>
            <a:r>
              <a:rPr sz="1100" spc="10" dirty="0">
                <a:latin typeface="Malgun Gothic"/>
                <a:cs typeface="Malgun Gothic"/>
              </a:rPr>
              <a:t>standards</a:t>
            </a:r>
            <a:endParaRPr sz="1100">
              <a:latin typeface="Malgun Gothic"/>
              <a:cs typeface="Malgun Gothic"/>
            </a:endParaRPr>
          </a:p>
          <a:p>
            <a:pPr marL="12700">
              <a:spcBef>
                <a:spcPts val="280"/>
              </a:spcBef>
            </a:pPr>
            <a:r>
              <a:rPr sz="1100" spc="-25" dirty="0">
                <a:latin typeface="Malgun Gothic"/>
                <a:cs typeface="Malgun Gothic"/>
              </a:rPr>
              <a:t>No </a:t>
            </a:r>
            <a:r>
              <a:rPr sz="1100" spc="10" dirty="0">
                <a:latin typeface="Malgun Gothic"/>
                <a:cs typeface="Malgun Gothic"/>
              </a:rPr>
              <a:t>cross-industrial standard </a:t>
            </a:r>
            <a:r>
              <a:rPr sz="1100" dirty="0">
                <a:latin typeface="Malgun Gothic"/>
                <a:cs typeface="Malgun Gothic"/>
              </a:rPr>
              <a:t>/ </a:t>
            </a:r>
            <a:r>
              <a:rPr sz="1100" spc="-10" dirty="0">
                <a:latin typeface="Malgun Gothic"/>
                <a:cs typeface="Malgun Gothic"/>
              </a:rPr>
              <a:t>reference</a:t>
            </a:r>
            <a:r>
              <a:rPr sz="1100" spc="-275" dirty="0">
                <a:latin typeface="Malgun Gothic"/>
                <a:cs typeface="Malgun Gothic"/>
              </a:rPr>
              <a:t> </a:t>
            </a:r>
            <a:r>
              <a:rPr sz="1100" spc="20" dirty="0">
                <a:latin typeface="Malgun Gothic"/>
                <a:cs typeface="Malgun Gothic"/>
              </a:rPr>
              <a:t>design</a:t>
            </a:r>
            <a:endParaRPr sz="1100">
              <a:latin typeface="Malgun Gothic"/>
              <a:cs typeface="Malgun Gothic"/>
            </a:endParaRPr>
          </a:p>
          <a:p>
            <a:pPr marL="12700" marR="321310">
              <a:lnSpc>
                <a:spcPts val="1300"/>
              </a:lnSpc>
              <a:spcBef>
                <a:spcPts val="340"/>
              </a:spcBef>
            </a:pPr>
            <a:r>
              <a:rPr sz="1100" spc="15" dirty="0">
                <a:latin typeface="Malgun Gothic"/>
                <a:cs typeface="Malgun Gothic"/>
              </a:rPr>
              <a:t>Interoperability</a:t>
            </a:r>
            <a:r>
              <a:rPr sz="1100" spc="-145" dirty="0">
                <a:latin typeface="Malgun Gothic"/>
                <a:cs typeface="Malgun Gothic"/>
              </a:rPr>
              <a:t> </a:t>
            </a:r>
            <a:r>
              <a:rPr sz="1100" spc="5" dirty="0">
                <a:latin typeface="Malgun Gothic"/>
                <a:cs typeface="Malgun Gothic"/>
              </a:rPr>
              <a:t>issues</a:t>
            </a:r>
            <a:r>
              <a:rPr sz="1100" spc="-75" dirty="0">
                <a:latin typeface="Malgun Gothic"/>
                <a:cs typeface="Malgun Gothic"/>
              </a:rPr>
              <a:t> </a:t>
            </a:r>
            <a:r>
              <a:rPr sz="1100" spc="10" dirty="0">
                <a:latin typeface="Malgun Gothic"/>
                <a:cs typeface="Malgun Gothic"/>
              </a:rPr>
              <a:t>at</a:t>
            </a:r>
            <a:r>
              <a:rPr sz="1100" spc="-80" dirty="0">
                <a:latin typeface="Malgun Gothic"/>
                <a:cs typeface="Malgun Gothic"/>
              </a:rPr>
              <a:t> </a:t>
            </a:r>
            <a:r>
              <a:rPr sz="1100" spc="-10" dirty="0">
                <a:latin typeface="Malgun Gothic"/>
                <a:cs typeface="Malgun Gothic"/>
              </a:rPr>
              <a:t>different</a:t>
            </a:r>
            <a:r>
              <a:rPr sz="1100" spc="-80" dirty="0">
                <a:latin typeface="Malgun Gothic"/>
                <a:cs typeface="Malgun Gothic"/>
              </a:rPr>
              <a:t> </a:t>
            </a:r>
            <a:r>
              <a:rPr sz="1100" spc="5" dirty="0">
                <a:latin typeface="Malgun Gothic"/>
                <a:cs typeface="Malgun Gothic"/>
              </a:rPr>
              <a:t>levels</a:t>
            </a:r>
            <a:r>
              <a:rPr sz="1100" spc="-75" dirty="0">
                <a:latin typeface="Malgun Gothic"/>
                <a:cs typeface="Malgun Gothic"/>
              </a:rPr>
              <a:t> </a:t>
            </a:r>
            <a:r>
              <a:rPr sz="1100" spc="20" dirty="0">
                <a:latin typeface="Malgun Gothic"/>
                <a:cs typeface="Malgun Gothic"/>
              </a:rPr>
              <a:t>of  </a:t>
            </a:r>
            <a:r>
              <a:rPr sz="1100" spc="5" dirty="0">
                <a:latin typeface="Malgun Gothic"/>
                <a:cs typeface="Malgun Gothic"/>
              </a:rPr>
              <a:t>software </a:t>
            </a:r>
            <a:r>
              <a:rPr sz="1100" spc="-5" dirty="0">
                <a:latin typeface="Malgun Gothic"/>
                <a:cs typeface="Malgun Gothic"/>
              </a:rPr>
              <a:t>and</a:t>
            </a:r>
            <a:r>
              <a:rPr sz="1100" spc="-110" dirty="0">
                <a:latin typeface="Malgun Gothic"/>
                <a:cs typeface="Malgun Gothic"/>
              </a:rPr>
              <a:t> </a:t>
            </a:r>
            <a:r>
              <a:rPr sz="1100" spc="5" dirty="0">
                <a:latin typeface="Malgun Gothic"/>
                <a:cs typeface="Malgun Gothic"/>
              </a:rPr>
              <a:t>hardware</a:t>
            </a:r>
            <a:endParaRPr sz="1100">
              <a:latin typeface="Malgun Gothic"/>
              <a:cs typeface="Malgun Gothic"/>
            </a:endParaRPr>
          </a:p>
        </p:txBody>
      </p:sp>
      <p:sp>
        <p:nvSpPr>
          <p:cNvPr id="13" name="object 13"/>
          <p:cNvSpPr/>
          <p:nvPr/>
        </p:nvSpPr>
        <p:spPr>
          <a:xfrm>
            <a:off x="1" y="3054350"/>
            <a:ext cx="3975099" cy="1435100"/>
          </a:xfrm>
          <a:prstGeom prst="rect">
            <a:avLst/>
          </a:prstGeom>
          <a:blipFill>
            <a:blip r:embed="rId7" cstate="print"/>
            <a:stretch>
              <a:fillRect/>
            </a:stretch>
          </a:blipFill>
        </p:spPr>
        <p:txBody>
          <a:bodyPr wrap="square" lIns="0" tIns="0" rIns="0" bIns="0" rtlCol="0"/>
          <a:lstStyle/>
          <a:p>
            <a:endParaRPr/>
          </a:p>
        </p:txBody>
      </p:sp>
      <p:sp>
        <p:nvSpPr>
          <p:cNvPr id="14" name="object 14"/>
          <p:cNvSpPr/>
          <p:nvPr/>
        </p:nvSpPr>
        <p:spPr>
          <a:xfrm>
            <a:off x="63500" y="3092450"/>
            <a:ext cx="3848100" cy="1308100"/>
          </a:xfrm>
          <a:prstGeom prst="rect">
            <a:avLst/>
          </a:prstGeom>
          <a:blipFill>
            <a:blip r:embed="rId8" cstate="print"/>
            <a:stretch>
              <a:fillRect/>
            </a:stretch>
          </a:blipFill>
        </p:spPr>
        <p:txBody>
          <a:bodyPr wrap="square" lIns="0" tIns="0" rIns="0" bIns="0" rtlCol="0"/>
          <a:lstStyle/>
          <a:p>
            <a:endParaRPr/>
          </a:p>
        </p:txBody>
      </p:sp>
      <p:sp>
        <p:nvSpPr>
          <p:cNvPr id="15" name="object 15"/>
          <p:cNvSpPr/>
          <p:nvPr/>
        </p:nvSpPr>
        <p:spPr>
          <a:xfrm>
            <a:off x="0" y="2927350"/>
            <a:ext cx="2870200" cy="406400"/>
          </a:xfrm>
          <a:prstGeom prst="rect">
            <a:avLst/>
          </a:prstGeom>
          <a:blipFill>
            <a:blip r:embed="rId9" cstate="print"/>
            <a:stretch>
              <a:fillRect/>
            </a:stretch>
          </a:blipFill>
        </p:spPr>
        <p:txBody>
          <a:bodyPr wrap="square" lIns="0" tIns="0" rIns="0" bIns="0" rtlCol="0"/>
          <a:lstStyle/>
          <a:p>
            <a:endParaRPr/>
          </a:p>
        </p:txBody>
      </p:sp>
      <p:sp>
        <p:nvSpPr>
          <p:cNvPr id="16" name="object 16"/>
          <p:cNvSpPr/>
          <p:nvPr/>
        </p:nvSpPr>
        <p:spPr>
          <a:xfrm>
            <a:off x="622300" y="2940050"/>
            <a:ext cx="1625600" cy="444500"/>
          </a:xfrm>
          <a:prstGeom prst="rect">
            <a:avLst/>
          </a:prstGeom>
          <a:blipFill>
            <a:blip r:embed="rId10" cstate="print"/>
            <a:stretch>
              <a:fillRect/>
            </a:stretch>
          </a:blipFill>
        </p:spPr>
        <p:txBody>
          <a:bodyPr wrap="square" lIns="0" tIns="0" rIns="0" bIns="0" rtlCol="0"/>
          <a:lstStyle/>
          <a:p>
            <a:endParaRPr/>
          </a:p>
        </p:txBody>
      </p:sp>
      <p:sp>
        <p:nvSpPr>
          <p:cNvPr id="17" name="object 17"/>
          <p:cNvSpPr/>
          <p:nvPr/>
        </p:nvSpPr>
        <p:spPr>
          <a:xfrm>
            <a:off x="63500" y="2965450"/>
            <a:ext cx="2743200" cy="279400"/>
          </a:xfrm>
          <a:custGeom>
            <a:avLst/>
            <a:gdLst/>
            <a:ahLst/>
            <a:cxnLst/>
            <a:rect l="l" t="t" r="r" b="b"/>
            <a:pathLst>
              <a:path w="2743200" h="279400">
                <a:moveTo>
                  <a:pt x="2715834" y="0"/>
                </a:moveTo>
                <a:lnTo>
                  <a:pt x="27365" y="0"/>
                </a:lnTo>
                <a:lnTo>
                  <a:pt x="16713" y="2150"/>
                </a:lnTo>
                <a:lnTo>
                  <a:pt x="8015" y="8015"/>
                </a:lnTo>
                <a:lnTo>
                  <a:pt x="2150" y="16713"/>
                </a:lnTo>
                <a:lnTo>
                  <a:pt x="0" y="27365"/>
                </a:lnTo>
                <a:lnTo>
                  <a:pt x="0" y="252034"/>
                </a:lnTo>
                <a:lnTo>
                  <a:pt x="2150" y="262686"/>
                </a:lnTo>
                <a:lnTo>
                  <a:pt x="8015" y="271384"/>
                </a:lnTo>
                <a:lnTo>
                  <a:pt x="16713" y="277249"/>
                </a:lnTo>
                <a:lnTo>
                  <a:pt x="27365" y="279400"/>
                </a:lnTo>
                <a:lnTo>
                  <a:pt x="2715834" y="279400"/>
                </a:lnTo>
                <a:lnTo>
                  <a:pt x="2726486" y="277249"/>
                </a:lnTo>
                <a:lnTo>
                  <a:pt x="2735184" y="271384"/>
                </a:lnTo>
                <a:lnTo>
                  <a:pt x="2741049" y="262686"/>
                </a:lnTo>
                <a:lnTo>
                  <a:pt x="2743200" y="252034"/>
                </a:lnTo>
                <a:lnTo>
                  <a:pt x="2743200" y="27365"/>
                </a:lnTo>
                <a:lnTo>
                  <a:pt x="2741049" y="16713"/>
                </a:lnTo>
                <a:lnTo>
                  <a:pt x="2735184" y="8015"/>
                </a:lnTo>
                <a:lnTo>
                  <a:pt x="2726486" y="2150"/>
                </a:lnTo>
                <a:lnTo>
                  <a:pt x="2715834" y="0"/>
                </a:lnTo>
                <a:close/>
              </a:path>
            </a:pathLst>
          </a:custGeom>
          <a:solidFill>
            <a:srgbClr val="A0ADD2"/>
          </a:solidFill>
        </p:spPr>
        <p:txBody>
          <a:bodyPr wrap="square" lIns="0" tIns="0" rIns="0" bIns="0" rtlCol="0"/>
          <a:lstStyle/>
          <a:p>
            <a:endParaRPr/>
          </a:p>
        </p:txBody>
      </p:sp>
      <p:sp>
        <p:nvSpPr>
          <p:cNvPr id="18" name="object 18"/>
          <p:cNvSpPr/>
          <p:nvPr/>
        </p:nvSpPr>
        <p:spPr>
          <a:xfrm>
            <a:off x="198943" y="3373973"/>
            <a:ext cx="101600" cy="101600"/>
          </a:xfrm>
          <a:prstGeom prst="rect">
            <a:avLst/>
          </a:prstGeom>
          <a:blipFill>
            <a:blip r:embed="rId6" cstate="print"/>
            <a:stretch>
              <a:fillRect/>
            </a:stretch>
          </a:blipFill>
        </p:spPr>
        <p:txBody>
          <a:bodyPr wrap="square" lIns="0" tIns="0" rIns="0" bIns="0" rtlCol="0"/>
          <a:lstStyle/>
          <a:p>
            <a:endParaRPr/>
          </a:p>
        </p:txBody>
      </p:sp>
      <p:sp>
        <p:nvSpPr>
          <p:cNvPr id="19" name="object 19"/>
          <p:cNvSpPr/>
          <p:nvPr/>
        </p:nvSpPr>
        <p:spPr>
          <a:xfrm>
            <a:off x="198943" y="3589873"/>
            <a:ext cx="101600" cy="101600"/>
          </a:xfrm>
          <a:prstGeom prst="rect">
            <a:avLst/>
          </a:prstGeom>
          <a:blipFill>
            <a:blip r:embed="rId6" cstate="print"/>
            <a:stretch>
              <a:fillRect/>
            </a:stretch>
          </a:blipFill>
        </p:spPr>
        <p:txBody>
          <a:bodyPr wrap="square" lIns="0" tIns="0" rIns="0" bIns="0" rtlCol="0"/>
          <a:lstStyle/>
          <a:p>
            <a:endParaRPr/>
          </a:p>
        </p:txBody>
      </p:sp>
      <p:sp>
        <p:nvSpPr>
          <p:cNvPr id="20" name="object 20"/>
          <p:cNvSpPr/>
          <p:nvPr/>
        </p:nvSpPr>
        <p:spPr>
          <a:xfrm>
            <a:off x="198943" y="3818473"/>
            <a:ext cx="101600" cy="101600"/>
          </a:xfrm>
          <a:prstGeom prst="rect">
            <a:avLst/>
          </a:prstGeom>
          <a:blipFill>
            <a:blip r:embed="rId6" cstate="print"/>
            <a:stretch>
              <a:fillRect/>
            </a:stretch>
          </a:blipFill>
        </p:spPr>
        <p:txBody>
          <a:bodyPr wrap="square" lIns="0" tIns="0" rIns="0" bIns="0" rtlCol="0"/>
          <a:lstStyle/>
          <a:p>
            <a:endParaRPr/>
          </a:p>
        </p:txBody>
      </p:sp>
      <p:sp>
        <p:nvSpPr>
          <p:cNvPr id="21" name="object 21"/>
          <p:cNvSpPr/>
          <p:nvPr/>
        </p:nvSpPr>
        <p:spPr>
          <a:xfrm>
            <a:off x="198943" y="4034373"/>
            <a:ext cx="101600" cy="101600"/>
          </a:xfrm>
          <a:prstGeom prst="rect">
            <a:avLst/>
          </a:prstGeom>
          <a:blipFill>
            <a:blip r:embed="rId6" cstate="print"/>
            <a:stretch>
              <a:fillRect/>
            </a:stretch>
          </a:blipFill>
        </p:spPr>
        <p:txBody>
          <a:bodyPr wrap="square" lIns="0" tIns="0" rIns="0" bIns="0" rtlCol="0"/>
          <a:lstStyle/>
          <a:p>
            <a:endParaRPr/>
          </a:p>
        </p:txBody>
      </p:sp>
      <p:sp>
        <p:nvSpPr>
          <p:cNvPr id="22" name="object 22"/>
          <p:cNvSpPr txBox="1"/>
          <p:nvPr/>
        </p:nvSpPr>
        <p:spPr>
          <a:xfrm>
            <a:off x="364043" y="3012681"/>
            <a:ext cx="2794000" cy="1176655"/>
          </a:xfrm>
          <a:prstGeom prst="rect">
            <a:avLst/>
          </a:prstGeom>
        </p:spPr>
        <p:txBody>
          <a:bodyPr vert="horz" wrap="square" lIns="0" tIns="0" rIns="0" bIns="0" rtlCol="0">
            <a:spAutoFit/>
          </a:bodyPr>
          <a:lstStyle/>
          <a:p>
            <a:pPr marL="410845"/>
            <a:r>
              <a:rPr sz="1200" b="1" spc="5" dirty="0">
                <a:latin typeface="Malgun Gothic"/>
                <a:cs typeface="Malgun Gothic"/>
              </a:rPr>
              <a:t>Security </a:t>
            </a:r>
            <a:r>
              <a:rPr sz="1200" b="1" dirty="0">
                <a:latin typeface="Malgun Gothic"/>
                <a:cs typeface="Malgun Gothic"/>
              </a:rPr>
              <a:t>&amp;</a:t>
            </a:r>
            <a:r>
              <a:rPr sz="1200" b="1" spc="-190" dirty="0">
                <a:latin typeface="Malgun Gothic"/>
                <a:cs typeface="Malgun Gothic"/>
              </a:rPr>
              <a:t> </a:t>
            </a:r>
            <a:r>
              <a:rPr sz="1200" b="1" spc="-5" dirty="0">
                <a:latin typeface="Malgun Gothic"/>
                <a:cs typeface="Malgun Gothic"/>
              </a:rPr>
              <a:t>Privacy</a:t>
            </a:r>
            <a:endParaRPr sz="1200">
              <a:latin typeface="Malgun Gothic"/>
              <a:cs typeface="Malgun Gothic"/>
            </a:endParaRPr>
          </a:p>
          <a:p>
            <a:pPr marL="12700" marR="725170">
              <a:lnSpc>
                <a:spcPct val="118100"/>
              </a:lnSpc>
              <a:spcBef>
                <a:spcPts val="845"/>
              </a:spcBef>
            </a:pPr>
            <a:r>
              <a:rPr sz="1200" dirty="0">
                <a:latin typeface="Malgun Gothic"/>
                <a:cs typeface="Malgun Gothic"/>
              </a:rPr>
              <a:t>Secure </a:t>
            </a:r>
            <a:r>
              <a:rPr sz="1200" spc="-10" dirty="0">
                <a:latin typeface="Malgun Gothic"/>
                <a:cs typeface="Malgun Gothic"/>
              </a:rPr>
              <a:t>and authorized access  </a:t>
            </a:r>
            <a:r>
              <a:rPr sz="1200" dirty="0">
                <a:latin typeface="Malgun Gothic"/>
                <a:cs typeface="Malgun Gothic"/>
              </a:rPr>
              <a:t>Privacy </a:t>
            </a:r>
            <a:r>
              <a:rPr sz="1200" spc="-10" dirty="0">
                <a:latin typeface="Malgun Gothic"/>
                <a:cs typeface="Malgun Gothic"/>
              </a:rPr>
              <a:t>of </a:t>
            </a:r>
            <a:r>
              <a:rPr sz="1200" spc="-30" dirty="0">
                <a:latin typeface="Malgun Gothic"/>
                <a:cs typeface="Malgun Gothic"/>
              </a:rPr>
              <a:t>User</a:t>
            </a:r>
            <a:r>
              <a:rPr sz="1200" spc="-25" dirty="0">
                <a:latin typeface="Malgun Gothic"/>
                <a:cs typeface="Malgun Gothic"/>
              </a:rPr>
              <a:t> </a:t>
            </a:r>
            <a:r>
              <a:rPr sz="1200" spc="-5" dirty="0">
                <a:latin typeface="Malgun Gothic"/>
                <a:cs typeface="Malgun Gothic"/>
              </a:rPr>
              <a:t>Data</a:t>
            </a:r>
            <a:endParaRPr sz="1200">
              <a:latin typeface="Malgun Gothic"/>
              <a:cs typeface="Malgun Gothic"/>
            </a:endParaRPr>
          </a:p>
          <a:p>
            <a:pPr marL="12700" marR="5080">
              <a:lnSpc>
                <a:spcPct val="118100"/>
              </a:lnSpc>
              <a:spcBef>
                <a:spcPts val="100"/>
              </a:spcBef>
            </a:pPr>
            <a:r>
              <a:rPr sz="1200" spc="-20" dirty="0">
                <a:latin typeface="Malgun Gothic"/>
                <a:cs typeface="Malgun Gothic"/>
              </a:rPr>
              <a:t>Models </a:t>
            </a:r>
            <a:r>
              <a:rPr sz="1200" dirty="0">
                <a:latin typeface="Malgun Gothic"/>
                <a:cs typeface="Malgun Gothic"/>
              </a:rPr>
              <a:t>for </a:t>
            </a:r>
            <a:r>
              <a:rPr sz="1200" spc="-15" dirty="0">
                <a:latin typeface="Malgun Gothic"/>
                <a:cs typeface="Malgun Gothic"/>
              </a:rPr>
              <a:t>decentralized </a:t>
            </a:r>
            <a:r>
              <a:rPr sz="1200" spc="-10" dirty="0">
                <a:latin typeface="Malgun Gothic"/>
                <a:cs typeface="Malgun Gothic"/>
              </a:rPr>
              <a:t>authentication  </a:t>
            </a:r>
            <a:r>
              <a:rPr sz="1200" spc="-5" dirty="0">
                <a:latin typeface="Malgun Gothic"/>
                <a:cs typeface="Malgun Gothic"/>
              </a:rPr>
              <a:t>Data </a:t>
            </a:r>
            <a:r>
              <a:rPr sz="1200" spc="-15" dirty="0">
                <a:latin typeface="Malgun Gothic"/>
                <a:cs typeface="Malgun Gothic"/>
              </a:rPr>
              <a:t>integrity at </a:t>
            </a:r>
            <a:r>
              <a:rPr sz="1200" spc="-5" dirty="0">
                <a:latin typeface="Malgun Gothic"/>
                <a:cs typeface="Malgun Gothic"/>
              </a:rPr>
              <a:t>consumer</a:t>
            </a:r>
            <a:r>
              <a:rPr sz="1200" spc="150" dirty="0">
                <a:latin typeface="Malgun Gothic"/>
                <a:cs typeface="Malgun Gothic"/>
              </a:rPr>
              <a:t> </a:t>
            </a:r>
            <a:r>
              <a:rPr sz="1200" spc="-10" dirty="0">
                <a:latin typeface="Malgun Gothic"/>
                <a:cs typeface="Malgun Gothic"/>
              </a:rPr>
              <a:t>devices</a:t>
            </a:r>
            <a:endParaRPr sz="1200">
              <a:latin typeface="Malgun Gothic"/>
              <a:cs typeface="Malgun Gothic"/>
            </a:endParaRPr>
          </a:p>
        </p:txBody>
      </p:sp>
      <p:sp>
        <p:nvSpPr>
          <p:cNvPr id="23" name="object 23"/>
          <p:cNvSpPr/>
          <p:nvPr/>
        </p:nvSpPr>
        <p:spPr>
          <a:xfrm>
            <a:off x="3784600" y="1568450"/>
            <a:ext cx="431800" cy="419100"/>
          </a:xfrm>
          <a:prstGeom prst="rect">
            <a:avLst/>
          </a:prstGeom>
          <a:blipFill>
            <a:blip r:embed="rId11" cstate="print"/>
            <a:stretch>
              <a:fillRect/>
            </a:stretch>
          </a:blipFill>
        </p:spPr>
        <p:txBody>
          <a:bodyPr wrap="square" lIns="0" tIns="0" rIns="0" bIns="0" rtlCol="0"/>
          <a:lstStyle/>
          <a:p>
            <a:endParaRPr/>
          </a:p>
        </p:txBody>
      </p:sp>
      <p:sp>
        <p:nvSpPr>
          <p:cNvPr id="24" name="object 24"/>
          <p:cNvSpPr/>
          <p:nvPr/>
        </p:nvSpPr>
        <p:spPr>
          <a:xfrm>
            <a:off x="254000" y="2533650"/>
            <a:ext cx="495300" cy="317500"/>
          </a:xfrm>
          <a:prstGeom prst="rect">
            <a:avLst/>
          </a:prstGeom>
          <a:blipFill>
            <a:blip r:embed="rId12" cstate="print"/>
            <a:stretch>
              <a:fillRect/>
            </a:stretch>
          </a:blipFill>
        </p:spPr>
        <p:txBody>
          <a:bodyPr wrap="square" lIns="0" tIns="0" rIns="0" bIns="0" rtlCol="0"/>
          <a:lstStyle/>
          <a:p>
            <a:endParaRPr/>
          </a:p>
        </p:txBody>
      </p:sp>
      <p:sp>
        <p:nvSpPr>
          <p:cNvPr id="25" name="object 25"/>
          <p:cNvSpPr/>
          <p:nvPr/>
        </p:nvSpPr>
        <p:spPr>
          <a:xfrm>
            <a:off x="3429000" y="2774950"/>
            <a:ext cx="685800" cy="381000"/>
          </a:xfrm>
          <a:prstGeom prst="rect">
            <a:avLst/>
          </a:prstGeom>
          <a:blipFill>
            <a:blip r:embed="rId13" cstate="print"/>
            <a:stretch>
              <a:fillRect/>
            </a:stretch>
          </a:blipFill>
        </p:spPr>
        <p:txBody>
          <a:bodyPr wrap="square" lIns="0" tIns="0" rIns="0" bIns="0" rtlCol="0"/>
          <a:lstStyle/>
          <a:p>
            <a:endParaRPr/>
          </a:p>
        </p:txBody>
      </p:sp>
      <p:sp>
        <p:nvSpPr>
          <p:cNvPr id="26" name="object 26"/>
          <p:cNvSpPr/>
          <p:nvPr/>
        </p:nvSpPr>
        <p:spPr>
          <a:xfrm>
            <a:off x="3454400" y="2470150"/>
            <a:ext cx="635000" cy="330200"/>
          </a:xfrm>
          <a:prstGeom prst="rect">
            <a:avLst/>
          </a:prstGeom>
          <a:blipFill>
            <a:blip r:embed="rId14" cstate="print"/>
            <a:stretch>
              <a:fillRect/>
            </a:stretch>
          </a:blipFill>
        </p:spPr>
        <p:txBody>
          <a:bodyPr wrap="square" lIns="0" tIns="0" rIns="0" bIns="0" rtlCol="0"/>
          <a:lstStyle/>
          <a:p>
            <a:endParaRPr/>
          </a:p>
        </p:txBody>
      </p:sp>
      <p:sp>
        <p:nvSpPr>
          <p:cNvPr id="27" name="object 27"/>
          <p:cNvSpPr/>
          <p:nvPr/>
        </p:nvSpPr>
        <p:spPr>
          <a:xfrm>
            <a:off x="2451100" y="2762250"/>
            <a:ext cx="711200" cy="304800"/>
          </a:xfrm>
          <a:prstGeom prst="rect">
            <a:avLst/>
          </a:prstGeom>
          <a:blipFill>
            <a:blip r:embed="rId15" cstate="print"/>
            <a:stretch>
              <a:fillRect/>
            </a:stretch>
          </a:blipFill>
        </p:spPr>
        <p:txBody>
          <a:bodyPr wrap="square" lIns="0" tIns="0" rIns="0" bIns="0" rtlCol="0"/>
          <a:lstStyle/>
          <a:p>
            <a:endParaRPr/>
          </a:p>
        </p:txBody>
      </p:sp>
      <p:sp>
        <p:nvSpPr>
          <p:cNvPr id="28" name="object 28"/>
          <p:cNvSpPr/>
          <p:nvPr/>
        </p:nvSpPr>
        <p:spPr>
          <a:xfrm>
            <a:off x="2476500" y="2533650"/>
            <a:ext cx="660400" cy="254000"/>
          </a:xfrm>
          <a:prstGeom prst="rect">
            <a:avLst/>
          </a:prstGeom>
          <a:blipFill>
            <a:blip r:embed="rId16" cstate="print"/>
            <a:stretch>
              <a:fillRect/>
            </a:stretch>
          </a:blipFill>
        </p:spPr>
        <p:txBody>
          <a:bodyPr wrap="square" lIns="0" tIns="0" rIns="0" bIns="0" rtlCol="0"/>
          <a:lstStyle/>
          <a:p>
            <a:endParaRPr/>
          </a:p>
        </p:txBody>
      </p:sp>
      <p:sp>
        <p:nvSpPr>
          <p:cNvPr id="29" name="object 29"/>
          <p:cNvSpPr/>
          <p:nvPr/>
        </p:nvSpPr>
        <p:spPr>
          <a:xfrm>
            <a:off x="1" y="4908550"/>
            <a:ext cx="4533899" cy="1092200"/>
          </a:xfrm>
          <a:prstGeom prst="rect">
            <a:avLst/>
          </a:prstGeom>
          <a:blipFill>
            <a:blip r:embed="rId17" cstate="print"/>
            <a:stretch>
              <a:fillRect/>
            </a:stretch>
          </a:blipFill>
        </p:spPr>
        <p:txBody>
          <a:bodyPr wrap="square" lIns="0" tIns="0" rIns="0" bIns="0" rtlCol="0"/>
          <a:lstStyle/>
          <a:p>
            <a:endParaRPr/>
          </a:p>
        </p:txBody>
      </p:sp>
      <p:sp>
        <p:nvSpPr>
          <p:cNvPr id="30" name="object 30"/>
          <p:cNvSpPr/>
          <p:nvPr/>
        </p:nvSpPr>
        <p:spPr>
          <a:xfrm>
            <a:off x="63500" y="4946650"/>
            <a:ext cx="4406900" cy="990600"/>
          </a:xfrm>
          <a:prstGeom prst="rect">
            <a:avLst/>
          </a:prstGeom>
          <a:blipFill>
            <a:blip r:embed="rId18" cstate="print"/>
            <a:stretch>
              <a:fillRect/>
            </a:stretch>
          </a:blipFill>
        </p:spPr>
        <p:txBody>
          <a:bodyPr wrap="square" lIns="0" tIns="0" rIns="0" bIns="0" rtlCol="0"/>
          <a:lstStyle/>
          <a:p>
            <a:endParaRPr/>
          </a:p>
        </p:txBody>
      </p:sp>
      <p:sp>
        <p:nvSpPr>
          <p:cNvPr id="31" name="object 31"/>
          <p:cNvSpPr/>
          <p:nvPr/>
        </p:nvSpPr>
        <p:spPr>
          <a:xfrm>
            <a:off x="0" y="4578350"/>
            <a:ext cx="2857500" cy="393700"/>
          </a:xfrm>
          <a:prstGeom prst="rect">
            <a:avLst/>
          </a:prstGeom>
          <a:blipFill>
            <a:blip r:embed="rId19" cstate="print"/>
            <a:stretch>
              <a:fillRect/>
            </a:stretch>
          </a:blipFill>
        </p:spPr>
        <p:txBody>
          <a:bodyPr wrap="square" lIns="0" tIns="0" rIns="0" bIns="0" rtlCol="0"/>
          <a:lstStyle/>
          <a:p>
            <a:endParaRPr/>
          </a:p>
        </p:txBody>
      </p:sp>
      <p:sp>
        <p:nvSpPr>
          <p:cNvPr id="32" name="object 32"/>
          <p:cNvSpPr/>
          <p:nvPr/>
        </p:nvSpPr>
        <p:spPr>
          <a:xfrm>
            <a:off x="215900" y="4578350"/>
            <a:ext cx="2413000" cy="444500"/>
          </a:xfrm>
          <a:prstGeom prst="rect">
            <a:avLst/>
          </a:prstGeom>
          <a:blipFill>
            <a:blip r:embed="rId20" cstate="print"/>
            <a:stretch>
              <a:fillRect/>
            </a:stretch>
          </a:blipFill>
        </p:spPr>
        <p:txBody>
          <a:bodyPr wrap="square" lIns="0" tIns="0" rIns="0" bIns="0" rtlCol="0"/>
          <a:lstStyle/>
          <a:p>
            <a:endParaRPr/>
          </a:p>
        </p:txBody>
      </p:sp>
      <p:sp>
        <p:nvSpPr>
          <p:cNvPr id="33" name="object 33"/>
          <p:cNvSpPr/>
          <p:nvPr/>
        </p:nvSpPr>
        <p:spPr>
          <a:xfrm>
            <a:off x="50800" y="4616450"/>
            <a:ext cx="2743200" cy="266700"/>
          </a:xfrm>
          <a:custGeom>
            <a:avLst/>
            <a:gdLst/>
            <a:ahLst/>
            <a:cxnLst/>
            <a:rect l="l" t="t" r="r" b="b"/>
            <a:pathLst>
              <a:path w="2743200" h="266700">
                <a:moveTo>
                  <a:pt x="2717076" y="0"/>
                </a:moveTo>
                <a:lnTo>
                  <a:pt x="26124" y="0"/>
                </a:lnTo>
                <a:lnTo>
                  <a:pt x="15955" y="2053"/>
                </a:lnTo>
                <a:lnTo>
                  <a:pt x="7651" y="7651"/>
                </a:lnTo>
                <a:lnTo>
                  <a:pt x="2052" y="15955"/>
                </a:lnTo>
                <a:lnTo>
                  <a:pt x="0" y="26123"/>
                </a:lnTo>
                <a:lnTo>
                  <a:pt x="0" y="240575"/>
                </a:lnTo>
                <a:lnTo>
                  <a:pt x="2052" y="250744"/>
                </a:lnTo>
                <a:lnTo>
                  <a:pt x="7651" y="259048"/>
                </a:lnTo>
                <a:lnTo>
                  <a:pt x="15955" y="264647"/>
                </a:lnTo>
                <a:lnTo>
                  <a:pt x="26124" y="266700"/>
                </a:lnTo>
                <a:lnTo>
                  <a:pt x="2717076" y="266700"/>
                </a:lnTo>
                <a:lnTo>
                  <a:pt x="2727244" y="264647"/>
                </a:lnTo>
                <a:lnTo>
                  <a:pt x="2735548" y="259048"/>
                </a:lnTo>
                <a:lnTo>
                  <a:pt x="2741147" y="250744"/>
                </a:lnTo>
                <a:lnTo>
                  <a:pt x="2743200" y="240575"/>
                </a:lnTo>
                <a:lnTo>
                  <a:pt x="2743200" y="26123"/>
                </a:lnTo>
                <a:lnTo>
                  <a:pt x="2741147" y="15955"/>
                </a:lnTo>
                <a:lnTo>
                  <a:pt x="2735548" y="7651"/>
                </a:lnTo>
                <a:lnTo>
                  <a:pt x="2727244" y="2053"/>
                </a:lnTo>
                <a:lnTo>
                  <a:pt x="2717076" y="0"/>
                </a:lnTo>
                <a:close/>
              </a:path>
            </a:pathLst>
          </a:custGeom>
          <a:solidFill>
            <a:srgbClr val="A0ADD2"/>
          </a:solidFill>
        </p:spPr>
        <p:txBody>
          <a:bodyPr wrap="square" lIns="0" tIns="0" rIns="0" bIns="0" rtlCol="0"/>
          <a:lstStyle/>
          <a:p>
            <a:endParaRPr/>
          </a:p>
        </p:txBody>
      </p:sp>
      <p:sp>
        <p:nvSpPr>
          <p:cNvPr id="34" name="object 34"/>
          <p:cNvSpPr/>
          <p:nvPr/>
        </p:nvSpPr>
        <p:spPr>
          <a:xfrm>
            <a:off x="112329" y="5020795"/>
            <a:ext cx="101599" cy="101600"/>
          </a:xfrm>
          <a:prstGeom prst="rect">
            <a:avLst/>
          </a:prstGeom>
          <a:blipFill>
            <a:blip r:embed="rId6" cstate="print"/>
            <a:stretch>
              <a:fillRect/>
            </a:stretch>
          </a:blipFill>
        </p:spPr>
        <p:txBody>
          <a:bodyPr wrap="square" lIns="0" tIns="0" rIns="0" bIns="0" rtlCol="0"/>
          <a:lstStyle/>
          <a:p>
            <a:endParaRPr/>
          </a:p>
        </p:txBody>
      </p:sp>
      <p:sp>
        <p:nvSpPr>
          <p:cNvPr id="35" name="object 35"/>
          <p:cNvSpPr/>
          <p:nvPr/>
        </p:nvSpPr>
        <p:spPr>
          <a:xfrm>
            <a:off x="112329" y="5236695"/>
            <a:ext cx="101599" cy="101600"/>
          </a:xfrm>
          <a:prstGeom prst="rect">
            <a:avLst/>
          </a:prstGeom>
          <a:blipFill>
            <a:blip r:embed="rId6" cstate="print"/>
            <a:stretch>
              <a:fillRect/>
            </a:stretch>
          </a:blipFill>
        </p:spPr>
        <p:txBody>
          <a:bodyPr wrap="square" lIns="0" tIns="0" rIns="0" bIns="0" rtlCol="0"/>
          <a:lstStyle/>
          <a:p>
            <a:endParaRPr/>
          </a:p>
        </p:txBody>
      </p:sp>
      <p:sp>
        <p:nvSpPr>
          <p:cNvPr id="36" name="object 36"/>
          <p:cNvSpPr/>
          <p:nvPr/>
        </p:nvSpPr>
        <p:spPr>
          <a:xfrm>
            <a:off x="112329" y="5681195"/>
            <a:ext cx="101599" cy="101600"/>
          </a:xfrm>
          <a:prstGeom prst="rect">
            <a:avLst/>
          </a:prstGeom>
          <a:blipFill>
            <a:blip r:embed="rId6" cstate="print"/>
            <a:stretch>
              <a:fillRect/>
            </a:stretch>
          </a:blipFill>
        </p:spPr>
        <p:txBody>
          <a:bodyPr wrap="square" lIns="0" tIns="0" rIns="0" bIns="0" rtlCol="0"/>
          <a:lstStyle/>
          <a:p>
            <a:endParaRPr/>
          </a:p>
        </p:txBody>
      </p:sp>
      <p:sp>
        <p:nvSpPr>
          <p:cNvPr id="37" name="object 37"/>
          <p:cNvSpPr txBox="1"/>
          <p:nvPr/>
        </p:nvSpPr>
        <p:spPr>
          <a:xfrm>
            <a:off x="277428" y="4656680"/>
            <a:ext cx="3503929" cy="1179830"/>
          </a:xfrm>
          <a:prstGeom prst="rect">
            <a:avLst/>
          </a:prstGeom>
        </p:spPr>
        <p:txBody>
          <a:bodyPr vert="horz" wrap="square" lIns="0" tIns="0" rIns="0" bIns="0" rtlCol="0">
            <a:spAutoFit/>
          </a:bodyPr>
          <a:lstStyle/>
          <a:p>
            <a:pPr marL="87630"/>
            <a:r>
              <a:rPr sz="1200" b="1" spc="-5" dirty="0">
                <a:latin typeface="Malgun Gothic"/>
                <a:cs typeface="Malgun Gothic"/>
              </a:rPr>
              <a:t>Device </a:t>
            </a:r>
            <a:r>
              <a:rPr sz="1200" b="1" dirty="0">
                <a:latin typeface="Malgun Gothic"/>
                <a:cs typeface="Malgun Gothic"/>
              </a:rPr>
              <a:t>&amp; </a:t>
            </a:r>
            <a:r>
              <a:rPr sz="1200" b="1" spc="20" dirty="0">
                <a:latin typeface="Malgun Gothic"/>
                <a:cs typeface="Malgun Gothic"/>
              </a:rPr>
              <a:t>Data</a:t>
            </a:r>
            <a:r>
              <a:rPr sz="1200" b="1" spc="-85" dirty="0">
                <a:latin typeface="Malgun Gothic"/>
                <a:cs typeface="Malgun Gothic"/>
              </a:rPr>
              <a:t> </a:t>
            </a:r>
            <a:r>
              <a:rPr sz="1200" b="1" spc="15" dirty="0">
                <a:latin typeface="Malgun Gothic"/>
                <a:cs typeface="Malgun Gothic"/>
              </a:rPr>
              <a:t>Management</a:t>
            </a:r>
            <a:endParaRPr sz="1200">
              <a:latin typeface="Malgun Gothic"/>
              <a:cs typeface="Malgun Gothic"/>
            </a:endParaRPr>
          </a:p>
          <a:p>
            <a:pPr>
              <a:spcBef>
                <a:spcPts val="30"/>
              </a:spcBef>
            </a:pPr>
            <a:endParaRPr sz="950">
              <a:latin typeface="Times New Roman"/>
              <a:cs typeface="Times New Roman"/>
            </a:endParaRPr>
          </a:p>
          <a:p>
            <a:pPr marL="12700">
              <a:spcBef>
                <a:spcPts val="5"/>
              </a:spcBef>
            </a:pPr>
            <a:r>
              <a:rPr sz="1200" spc="-10" dirty="0">
                <a:latin typeface="Malgun Gothic"/>
                <a:cs typeface="Malgun Gothic"/>
              </a:rPr>
              <a:t>Seamless plug-n-play of </a:t>
            </a:r>
            <a:r>
              <a:rPr sz="1200" spc="-20" dirty="0">
                <a:latin typeface="Malgun Gothic"/>
                <a:cs typeface="Malgun Gothic"/>
              </a:rPr>
              <a:t>sensor</a:t>
            </a:r>
            <a:r>
              <a:rPr sz="1200" spc="210" dirty="0">
                <a:latin typeface="Malgun Gothic"/>
                <a:cs typeface="Malgun Gothic"/>
              </a:rPr>
              <a:t> </a:t>
            </a:r>
            <a:r>
              <a:rPr sz="1200" spc="-20" dirty="0">
                <a:latin typeface="Malgun Gothic"/>
                <a:cs typeface="Malgun Gothic"/>
              </a:rPr>
              <a:t>nodes</a:t>
            </a:r>
            <a:endParaRPr sz="1200">
              <a:latin typeface="Malgun Gothic"/>
              <a:cs typeface="Malgun Gothic"/>
            </a:endParaRPr>
          </a:p>
          <a:p>
            <a:pPr marL="50800" marR="5080" indent="-38100">
              <a:lnSpc>
                <a:spcPts val="1800"/>
              </a:lnSpc>
              <a:spcBef>
                <a:spcPts val="20"/>
              </a:spcBef>
            </a:pPr>
            <a:r>
              <a:rPr sz="1200" spc="-10" dirty="0">
                <a:latin typeface="Malgun Gothic"/>
                <a:cs typeface="Malgun Gothic"/>
              </a:rPr>
              <a:t>Managing </a:t>
            </a:r>
            <a:r>
              <a:rPr sz="1200" dirty="0">
                <a:latin typeface="Malgun Gothic"/>
                <a:cs typeface="Malgun Gothic"/>
              </a:rPr>
              <a:t>millions </a:t>
            </a:r>
            <a:r>
              <a:rPr sz="1200" spc="-10" dirty="0">
                <a:latin typeface="Malgun Gothic"/>
                <a:cs typeface="Malgun Gothic"/>
              </a:rPr>
              <a:t>of connected smart </a:t>
            </a:r>
            <a:r>
              <a:rPr sz="1200" spc="-15" dirty="0">
                <a:latin typeface="Malgun Gothic"/>
                <a:cs typeface="Malgun Gothic"/>
              </a:rPr>
              <a:t>objects </a:t>
            </a:r>
            <a:r>
              <a:rPr sz="1200" dirty="0">
                <a:latin typeface="Malgun Gothic"/>
                <a:cs typeface="Malgun Gothic"/>
              </a:rPr>
              <a:t>&amp;  </a:t>
            </a:r>
            <a:r>
              <a:rPr sz="1200" spc="-25" dirty="0">
                <a:latin typeface="Malgun Gothic"/>
                <a:cs typeface="Malgun Gothic"/>
              </a:rPr>
              <a:t>real </a:t>
            </a:r>
            <a:r>
              <a:rPr sz="1200" spc="5" dirty="0">
                <a:latin typeface="Malgun Gothic"/>
                <a:cs typeface="Malgun Gothic"/>
              </a:rPr>
              <a:t>time </a:t>
            </a:r>
            <a:r>
              <a:rPr sz="1200" spc="-15" dirty="0">
                <a:latin typeface="Malgun Gothic"/>
                <a:cs typeface="Malgun Gothic"/>
              </a:rPr>
              <a:t>event</a:t>
            </a:r>
            <a:r>
              <a:rPr sz="1200" spc="30" dirty="0">
                <a:latin typeface="Malgun Gothic"/>
                <a:cs typeface="Malgun Gothic"/>
              </a:rPr>
              <a:t> </a:t>
            </a:r>
            <a:r>
              <a:rPr sz="1200" spc="-5" dirty="0">
                <a:latin typeface="Malgun Gothic"/>
                <a:cs typeface="Malgun Gothic"/>
              </a:rPr>
              <a:t>handling</a:t>
            </a:r>
            <a:endParaRPr sz="1200">
              <a:latin typeface="Malgun Gothic"/>
              <a:cs typeface="Malgun Gothic"/>
            </a:endParaRPr>
          </a:p>
          <a:p>
            <a:pPr marL="12700">
              <a:spcBef>
                <a:spcPts val="140"/>
              </a:spcBef>
            </a:pPr>
            <a:r>
              <a:rPr sz="1200" spc="-5" dirty="0">
                <a:latin typeface="Malgun Gothic"/>
                <a:cs typeface="Malgun Gothic"/>
              </a:rPr>
              <a:t>Handling the huge </a:t>
            </a:r>
            <a:r>
              <a:rPr sz="1200" spc="-20" dirty="0">
                <a:latin typeface="Malgun Gothic"/>
                <a:cs typeface="Malgun Gothic"/>
              </a:rPr>
              <a:t>data </a:t>
            </a:r>
            <a:r>
              <a:rPr sz="1200" spc="-25" dirty="0">
                <a:latin typeface="Malgun Gothic"/>
                <a:cs typeface="Malgun Gothic"/>
              </a:rPr>
              <a:t>generated </a:t>
            </a:r>
            <a:r>
              <a:rPr sz="1200" spc="-15" dirty="0">
                <a:latin typeface="Malgun Gothic"/>
                <a:cs typeface="Malgun Gothic"/>
              </a:rPr>
              <a:t>by IoT</a:t>
            </a:r>
            <a:r>
              <a:rPr sz="1200" spc="390" dirty="0">
                <a:latin typeface="Malgun Gothic"/>
                <a:cs typeface="Malgun Gothic"/>
              </a:rPr>
              <a:t> </a:t>
            </a:r>
            <a:r>
              <a:rPr sz="1200" spc="-10" dirty="0">
                <a:latin typeface="Malgun Gothic"/>
                <a:cs typeface="Malgun Gothic"/>
              </a:rPr>
              <a:t>devices</a:t>
            </a:r>
            <a:endParaRPr sz="1200">
              <a:latin typeface="Malgun Gothic"/>
              <a:cs typeface="Malgun Gothic"/>
            </a:endParaRPr>
          </a:p>
        </p:txBody>
      </p:sp>
      <p:sp>
        <p:nvSpPr>
          <p:cNvPr id="38" name="object 38"/>
          <p:cNvSpPr/>
          <p:nvPr/>
        </p:nvSpPr>
        <p:spPr>
          <a:xfrm>
            <a:off x="990600" y="2559050"/>
            <a:ext cx="1295400" cy="241300"/>
          </a:xfrm>
          <a:prstGeom prst="rect">
            <a:avLst/>
          </a:prstGeom>
          <a:blipFill>
            <a:blip r:embed="rId21" cstate="print"/>
            <a:stretch>
              <a:fillRect/>
            </a:stretch>
          </a:blipFill>
        </p:spPr>
        <p:txBody>
          <a:bodyPr wrap="square" lIns="0" tIns="0" rIns="0" bIns="0" rtlCol="0"/>
          <a:lstStyle/>
          <a:p>
            <a:endParaRPr/>
          </a:p>
        </p:txBody>
      </p:sp>
      <p:sp>
        <p:nvSpPr>
          <p:cNvPr id="39" name="object 39"/>
          <p:cNvSpPr/>
          <p:nvPr/>
        </p:nvSpPr>
        <p:spPr>
          <a:xfrm>
            <a:off x="3035300" y="3282950"/>
            <a:ext cx="889000" cy="889000"/>
          </a:xfrm>
          <a:prstGeom prst="rect">
            <a:avLst/>
          </a:prstGeom>
          <a:blipFill>
            <a:blip r:embed="rId22" cstate="print"/>
            <a:stretch>
              <a:fillRect/>
            </a:stretch>
          </a:blipFill>
        </p:spPr>
        <p:txBody>
          <a:bodyPr wrap="square" lIns="0" tIns="0" rIns="0" bIns="0" rtlCol="0"/>
          <a:lstStyle/>
          <a:p>
            <a:endParaRPr/>
          </a:p>
        </p:txBody>
      </p:sp>
      <p:sp>
        <p:nvSpPr>
          <p:cNvPr id="40" name="object 40"/>
          <p:cNvSpPr/>
          <p:nvPr/>
        </p:nvSpPr>
        <p:spPr>
          <a:xfrm>
            <a:off x="4406900" y="1543050"/>
            <a:ext cx="4457700" cy="2717800"/>
          </a:xfrm>
          <a:prstGeom prst="rect">
            <a:avLst/>
          </a:prstGeom>
          <a:blipFill>
            <a:blip r:embed="rId23" cstate="print"/>
            <a:stretch>
              <a:fillRect/>
            </a:stretch>
          </a:blipFill>
        </p:spPr>
        <p:txBody>
          <a:bodyPr wrap="square" lIns="0" tIns="0" rIns="0" bIns="0" rtlCol="0"/>
          <a:lstStyle/>
          <a:p>
            <a:endParaRPr/>
          </a:p>
        </p:txBody>
      </p:sp>
      <p:sp>
        <p:nvSpPr>
          <p:cNvPr id="41" name="object 41"/>
          <p:cNvSpPr/>
          <p:nvPr/>
        </p:nvSpPr>
        <p:spPr>
          <a:xfrm>
            <a:off x="4470400" y="1581150"/>
            <a:ext cx="4330700" cy="2590800"/>
          </a:xfrm>
          <a:prstGeom prst="rect">
            <a:avLst/>
          </a:prstGeom>
          <a:blipFill>
            <a:blip r:embed="rId24" cstate="print"/>
            <a:stretch>
              <a:fillRect/>
            </a:stretch>
          </a:blipFill>
        </p:spPr>
        <p:txBody>
          <a:bodyPr wrap="square" lIns="0" tIns="0" rIns="0" bIns="0" rtlCol="0"/>
          <a:lstStyle/>
          <a:p>
            <a:endParaRPr/>
          </a:p>
        </p:txBody>
      </p:sp>
      <p:sp>
        <p:nvSpPr>
          <p:cNvPr id="42" name="object 42"/>
          <p:cNvSpPr/>
          <p:nvPr/>
        </p:nvSpPr>
        <p:spPr>
          <a:xfrm>
            <a:off x="4394200" y="1377950"/>
            <a:ext cx="2870200" cy="406400"/>
          </a:xfrm>
          <a:prstGeom prst="rect">
            <a:avLst/>
          </a:prstGeom>
          <a:blipFill>
            <a:blip r:embed="rId9" cstate="print"/>
            <a:stretch>
              <a:fillRect/>
            </a:stretch>
          </a:blipFill>
        </p:spPr>
        <p:txBody>
          <a:bodyPr wrap="square" lIns="0" tIns="0" rIns="0" bIns="0" rtlCol="0"/>
          <a:lstStyle/>
          <a:p>
            <a:endParaRPr/>
          </a:p>
        </p:txBody>
      </p:sp>
      <p:sp>
        <p:nvSpPr>
          <p:cNvPr id="43" name="object 43"/>
          <p:cNvSpPr/>
          <p:nvPr/>
        </p:nvSpPr>
        <p:spPr>
          <a:xfrm>
            <a:off x="4419600" y="1390650"/>
            <a:ext cx="2806700" cy="444500"/>
          </a:xfrm>
          <a:prstGeom prst="rect">
            <a:avLst/>
          </a:prstGeom>
          <a:blipFill>
            <a:blip r:embed="rId25" cstate="print"/>
            <a:stretch>
              <a:fillRect/>
            </a:stretch>
          </a:blipFill>
        </p:spPr>
        <p:txBody>
          <a:bodyPr wrap="square" lIns="0" tIns="0" rIns="0" bIns="0" rtlCol="0"/>
          <a:lstStyle/>
          <a:p>
            <a:endParaRPr/>
          </a:p>
        </p:txBody>
      </p:sp>
      <p:sp>
        <p:nvSpPr>
          <p:cNvPr id="44" name="object 44"/>
          <p:cNvSpPr/>
          <p:nvPr/>
        </p:nvSpPr>
        <p:spPr>
          <a:xfrm>
            <a:off x="4457700" y="1416050"/>
            <a:ext cx="2743200" cy="279400"/>
          </a:xfrm>
          <a:custGeom>
            <a:avLst/>
            <a:gdLst/>
            <a:ahLst/>
            <a:cxnLst/>
            <a:rect l="l" t="t" r="r" b="b"/>
            <a:pathLst>
              <a:path w="2743200" h="279400">
                <a:moveTo>
                  <a:pt x="2715834" y="0"/>
                </a:moveTo>
                <a:lnTo>
                  <a:pt x="27365" y="0"/>
                </a:lnTo>
                <a:lnTo>
                  <a:pt x="16714" y="2150"/>
                </a:lnTo>
                <a:lnTo>
                  <a:pt x="8015" y="8015"/>
                </a:lnTo>
                <a:lnTo>
                  <a:pt x="2150" y="16714"/>
                </a:lnTo>
                <a:lnTo>
                  <a:pt x="0" y="27365"/>
                </a:lnTo>
                <a:lnTo>
                  <a:pt x="0" y="252034"/>
                </a:lnTo>
                <a:lnTo>
                  <a:pt x="2150" y="262685"/>
                </a:lnTo>
                <a:lnTo>
                  <a:pt x="8015" y="271384"/>
                </a:lnTo>
                <a:lnTo>
                  <a:pt x="16714" y="277249"/>
                </a:lnTo>
                <a:lnTo>
                  <a:pt x="27365" y="279400"/>
                </a:lnTo>
                <a:lnTo>
                  <a:pt x="2715834" y="279400"/>
                </a:lnTo>
                <a:lnTo>
                  <a:pt x="2726486" y="277249"/>
                </a:lnTo>
                <a:lnTo>
                  <a:pt x="2735184" y="271384"/>
                </a:lnTo>
                <a:lnTo>
                  <a:pt x="2741049" y="262685"/>
                </a:lnTo>
                <a:lnTo>
                  <a:pt x="2743200" y="252034"/>
                </a:lnTo>
                <a:lnTo>
                  <a:pt x="2743200" y="27365"/>
                </a:lnTo>
                <a:lnTo>
                  <a:pt x="2741049" y="16714"/>
                </a:lnTo>
                <a:lnTo>
                  <a:pt x="2735184" y="8015"/>
                </a:lnTo>
                <a:lnTo>
                  <a:pt x="2726486" y="2150"/>
                </a:lnTo>
                <a:lnTo>
                  <a:pt x="2715834" y="0"/>
                </a:lnTo>
                <a:close/>
              </a:path>
            </a:pathLst>
          </a:custGeom>
          <a:solidFill>
            <a:srgbClr val="A0ADD2"/>
          </a:solidFill>
        </p:spPr>
        <p:txBody>
          <a:bodyPr wrap="square" lIns="0" tIns="0" rIns="0" bIns="0" rtlCol="0"/>
          <a:lstStyle/>
          <a:p>
            <a:endParaRPr/>
          </a:p>
        </p:txBody>
      </p:sp>
      <p:sp>
        <p:nvSpPr>
          <p:cNvPr id="45" name="object 45"/>
          <p:cNvSpPr/>
          <p:nvPr/>
        </p:nvSpPr>
        <p:spPr>
          <a:xfrm>
            <a:off x="4581381" y="1830857"/>
            <a:ext cx="101600" cy="101600"/>
          </a:xfrm>
          <a:prstGeom prst="rect">
            <a:avLst/>
          </a:prstGeom>
          <a:blipFill>
            <a:blip r:embed="rId6" cstate="print"/>
            <a:stretch>
              <a:fillRect/>
            </a:stretch>
          </a:blipFill>
        </p:spPr>
        <p:txBody>
          <a:bodyPr wrap="square" lIns="0" tIns="0" rIns="0" bIns="0" rtlCol="0"/>
          <a:lstStyle/>
          <a:p>
            <a:endParaRPr/>
          </a:p>
        </p:txBody>
      </p:sp>
      <p:sp>
        <p:nvSpPr>
          <p:cNvPr id="46" name="object 46"/>
          <p:cNvSpPr/>
          <p:nvPr/>
        </p:nvSpPr>
        <p:spPr>
          <a:xfrm>
            <a:off x="4581381" y="2046757"/>
            <a:ext cx="101600" cy="101600"/>
          </a:xfrm>
          <a:prstGeom prst="rect">
            <a:avLst/>
          </a:prstGeom>
          <a:blipFill>
            <a:blip r:embed="rId6" cstate="print"/>
            <a:stretch>
              <a:fillRect/>
            </a:stretch>
          </a:blipFill>
        </p:spPr>
        <p:txBody>
          <a:bodyPr wrap="square" lIns="0" tIns="0" rIns="0" bIns="0" rtlCol="0"/>
          <a:lstStyle/>
          <a:p>
            <a:endParaRPr/>
          </a:p>
        </p:txBody>
      </p:sp>
      <p:sp>
        <p:nvSpPr>
          <p:cNvPr id="47" name="object 47"/>
          <p:cNvSpPr/>
          <p:nvPr/>
        </p:nvSpPr>
        <p:spPr>
          <a:xfrm>
            <a:off x="4581381" y="2275357"/>
            <a:ext cx="101600" cy="101600"/>
          </a:xfrm>
          <a:prstGeom prst="rect">
            <a:avLst/>
          </a:prstGeom>
          <a:blipFill>
            <a:blip r:embed="rId6" cstate="print"/>
            <a:stretch>
              <a:fillRect/>
            </a:stretch>
          </a:blipFill>
        </p:spPr>
        <p:txBody>
          <a:bodyPr wrap="square" lIns="0" tIns="0" rIns="0" bIns="0" rtlCol="0"/>
          <a:lstStyle/>
          <a:p>
            <a:endParaRPr/>
          </a:p>
        </p:txBody>
      </p:sp>
      <p:sp>
        <p:nvSpPr>
          <p:cNvPr id="48" name="object 48"/>
          <p:cNvSpPr/>
          <p:nvPr/>
        </p:nvSpPr>
        <p:spPr>
          <a:xfrm>
            <a:off x="4581381" y="2491257"/>
            <a:ext cx="101600" cy="101600"/>
          </a:xfrm>
          <a:prstGeom prst="rect">
            <a:avLst/>
          </a:prstGeom>
          <a:blipFill>
            <a:blip r:embed="rId6" cstate="print"/>
            <a:stretch>
              <a:fillRect/>
            </a:stretch>
          </a:blipFill>
        </p:spPr>
        <p:txBody>
          <a:bodyPr wrap="square" lIns="0" tIns="0" rIns="0" bIns="0" rtlCol="0"/>
          <a:lstStyle/>
          <a:p>
            <a:endParaRPr/>
          </a:p>
        </p:txBody>
      </p:sp>
      <p:sp>
        <p:nvSpPr>
          <p:cNvPr id="49" name="object 49"/>
          <p:cNvSpPr/>
          <p:nvPr/>
        </p:nvSpPr>
        <p:spPr>
          <a:xfrm>
            <a:off x="4581381" y="2897657"/>
            <a:ext cx="101600" cy="101600"/>
          </a:xfrm>
          <a:prstGeom prst="rect">
            <a:avLst/>
          </a:prstGeom>
          <a:blipFill>
            <a:blip r:embed="rId6" cstate="print"/>
            <a:stretch>
              <a:fillRect/>
            </a:stretch>
          </a:blipFill>
        </p:spPr>
        <p:txBody>
          <a:bodyPr wrap="square" lIns="0" tIns="0" rIns="0" bIns="0" rtlCol="0"/>
          <a:lstStyle/>
          <a:p>
            <a:endParaRPr/>
          </a:p>
        </p:txBody>
      </p:sp>
      <p:sp>
        <p:nvSpPr>
          <p:cNvPr id="50" name="object 50"/>
          <p:cNvSpPr txBox="1"/>
          <p:nvPr/>
        </p:nvSpPr>
        <p:spPr>
          <a:xfrm>
            <a:off x="4560925" y="1469104"/>
            <a:ext cx="4047490" cy="1583690"/>
          </a:xfrm>
          <a:prstGeom prst="rect">
            <a:avLst/>
          </a:prstGeom>
        </p:spPr>
        <p:txBody>
          <a:bodyPr vert="horz" wrap="square" lIns="0" tIns="0" rIns="0" bIns="0" rtlCol="0">
            <a:spAutoFit/>
          </a:bodyPr>
          <a:lstStyle/>
          <a:p>
            <a:pPr marL="12700"/>
            <a:r>
              <a:rPr sz="1200" b="1" spc="10" dirty="0">
                <a:latin typeface="Malgun Gothic"/>
                <a:cs typeface="Malgun Gothic"/>
              </a:rPr>
              <a:t>Software, </a:t>
            </a:r>
            <a:r>
              <a:rPr sz="1200" b="1" spc="5" dirty="0">
                <a:latin typeface="Malgun Gothic"/>
                <a:cs typeface="Malgun Gothic"/>
              </a:rPr>
              <a:t>Services </a:t>
            </a:r>
            <a:r>
              <a:rPr sz="1200" b="1" dirty="0">
                <a:latin typeface="Malgun Gothic"/>
                <a:cs typeface="Malgun Gothic"/>
              </a:rPr>
              <a:t>and</a:t>
            </a:r>
            <a:r>
              <a:rPr sz="1200" b="1" spc="-240" dirty="0">
                <a:latin typeface="Malgun Gothic"/>
                <a:cs typeface="Malgun Gothic"/>
              </a:rPr>
              <a:t> </a:t>
            </a:r>
            <a:r>
              <a:rPr sz="1200" b="1" spc="-10" dirty="0">
                <a:latin typeface="Malgun Gothic"/>
                <a:cs typeface="Malgun Gothic"/>
              </a:rPr>
              <a:t>Algorithms</a:t>
            </a:r>
            <a:endParaRPr sz="1200">
              <a:latin typeface="Malgun Gothic"/>
              <a:cs typeface="Malgun Gothic"/>
            </a:endParaRPr>
          </a:p>
          <a:p>
            <a:pPr marL="198120" marR="1378585">
              <a:lnSpc>
                <a:spcPct val="118100"/>
              </a:lnSpc>
              <a:spcBef>
                <a:spcPts val="844"/>
              </a:spcBef>
            </a:pPr>
            <a:r>
              <a:rPr sz="1200" spc="5" dirty="0">
                <a:latin typeface="Malgun Gothic"/>
                <a:cs typeface="Malgun Gothic"/>
              </a:rPr>
              <a:t>Lack </a:t>
            </a:r>
            <a:r>
              <a:rPr sz="1200" spc="-10" dirty="0">
                <a:latin typeface="Malgun Gothic"/>
                <a:cs typeface="Malgun Gothic"/>
              </a:rPr>
              <a:t>of </a:t>
            </a:r>
            <a:r>
              <a:rPr sz="1200" spc="-25" dirty="0">
                <a:latin typeface="Malgun Gothic"/>
                <a:cs typeface="Malgun Gothic"/>
              </a:rPr>
              <a:t>open </a:t>
            </a:r>
            <a:r>
              <a:rPr sz="1200" spc="-15" dirty="0">
                <a:latin typeface="Malgun Gothic"/>
                <a:cs typeface="Malgun Gothic"/>
              </a:rPr>
              <a:t>IP-Based </a:t>
            </a:r>
            <a:r>
              <a:rPr sz="1200" spc="-5" dirty="0">
                <a:latin typeface="Malgun Gothic"/>
                <a:cs typeface="Malgun Gothic"/>
              </a:rPr>
              <a:t>Connectivity  </a:t>
            </a:r>
            <a:r>
              <a:rPr sz="1200" spc="-10" dirty="0">
                <a:latin typeface="Malgun Gothic"/>
                <a:cs typeface="Malgun Gothic"/>
              </a:rPr>
              <a:t>Delay </a:t>
            </a:r>
            <a:r>
              <a:rPr sz="1200" dirty="0">
                <a:latin typeface="Malgun Gothic"/>
                <a:cs typeface="Malgun Gothic"/>
              </a:rPr>
              <a:t>in IPv6</a:t>
            </a:r>
            <a:r>
              <a:rPr sz="1200" spc="45" dirty="0">
                <a:latin typeface="Malgun Gothic"/>
                <a:cs typeface="Malgun Gothic"/>
              </a:rPr>
              <a:t> </a:t>
            </a:r>
            <a:r>
              <a:rPr sz="1200" spc="-15" dirty="0">
                <a:latin typeface="Malgun Gothic"/>
                <a:cs typeface="Malgun Gothic"/>
              </a:rPr>
              <a:t>deployment</a:t>
            </a:r>
            <a:endParaRPr sz="1200">
              <a:latin typeface="Malgun Gothic"/>
              <a:cs typeface="Malgun Gothic"/>
            </a:endParaRPr>
          </a:p>
          <a:p>
            <a:pPr marL="198120">
              <a:spcBef>
                <a:spcPts val="360"/>
              </a:spcBef>
            </a:pPr>
            <a:r>
              <a:rPr sz="1200" dirty="0">
                <a:latin typeface="Malgun Gothic"/>
                <a:cs typeface="Malgun Gothic"/>
              </a:rPr>
              <a:t>Low </a:t>
            </a:r>
            <a:r>
              <a:rPr sz="1200" spc="-10" dirty="0">
                <a:latin typeface="Malgun Gothic"/>
                <a:cs typeface="Malgun Gothic"/>
              </a:rPr>
              <a:t>Power “Self-healing </a:t>
            </a:r>
            <a:r>
              <a:rPr sz="1200" spc="-20" dirty="0">
                <a:latin typeface="Malgun Gothic"/>
                <a:cs typeface="Malgun Gothic"/>
              </a:rPr>
              <a:t>sensor</a:t>
            </a:r>
            <a:r>
              <a:rPr sz="1200" spc="135" dirty="0">
                <a:latin typeface="Malgun Gothic"/>
                <a:cs typeface="Malgun Gothic"/>
              </a:rPr>
              <a:t> </a:t>
            </a:r>
            <a:r>
              <a:rPr sz="1200" spc="-15" dirty="0">
                <a:latin typeface="Malgun Gothic"/>
                <a:cs typeface="Malgun Gothic"/>
              </a:rPr>
              <a:t>Network”</a:t>
            </a:r>
            <a:endParaRPr sz="1200">
              <a:latin typeface="Malgun Gothic"/>
              <a:cs typeface="Malgun Gothic"/>
            </a:endParaRPr>
          </a:p>
          <a:p>
            <a:pPr marL="198120" marR="5080">
              <a:lnSpc>
                <a:spcPts val="1400"/>
              </a:lnSpc>
              <a:spcBef>
                <a:spcPts val="340"/>
              </a:spcBef>
            </a:pPr>
            <a:r>
              <a:rPr sz="1200" dirty="0">
                <a:latin typeface="Malgun Gothic"/>
                <a:cs typeface="Malgun Gothic"/>
              </a:rPr>
              <a:t>Efficient </a:t>
            </a:r>
            <a:r>
              <a:rPr sz="1200" spc="-15" dirty="0">
                <a:latin typeface="Malgun Gothic"/>
                <a:cs typeface="Malgun Gothic"/>
              </a:rPr>
              <a:t>protocol </a:t>
            </a:r>
            <a:r>
              <a:rPr sz="1200" spc="-10" dirty="0">
                <a:latin typeface="Malgun Gothic"/>
                <a:cs typeface="Malgun Gothic"/>
              </a:rPr>
              <a:t>and </a:t>
            </a:r>
            <a:r>
              <a:rPr sz="1200" spc="-20" dirty="0">
                <a:latin typeface="Malgun Gothic"/>
                <a:cs typeface="Malgun Gothic"/>
              </a:rPr>
              <a:t>topology </a:t>
            </a:r>
            <a:r>
              <a:rPr sz="1200" spc="-10" dirty="0">
                <a:latin typeface="Malgun Gothic"/>
                <a:cs typeface="Malgun Gothic"/>
              </a:rPr>
              <a:t>to form </a:t>
            </a:r>
            <a:r>
              <a:rPr sz="1200" spc="-20" dirty="0">
                <a:latin typeface="Malgun Gothic"/>
                <a:cs typeface="Malgun Gothic"/>
              </a:rPr>
              <a:t>Heterogeneous  Mesh</a:t>
            </a:r>
            <a:r>
              <a:rPr sz="1200" spc="-10" dirty="0">
                <a:latin typeface="Malgun Gothic"/>
                <a:cs typeface="Malgun Gothic"/>
              </a:rPr>
              <a:t> </a:t>
            </a:r>
            <a:r>
              <a:rPr sz="1200" spc="-15" dirty="0">
                <a:latin typeface="Malgun Gothic"/>
                <a:cs typeface="Malgun Gothic"/>
              </a:rPr>
              <a:t>Networks</a:t>
            </a:r>
            <a:endParaRPr sz="1200">
              <a:latin typeface="Malgun Gothic"/>
              <a:cs typeface="Malgun Gothic"/>
            </a:endParaRPr>
          </a:p>
          <a:p>
            <a:pPr marL="198120">
              <a:spcBef>
                <a:spcPts val="320"/>
              </a:spcBef>
            </a:pPr>
            <a:r>
              <a:rPr sz="1200" spc="-10" dirty="0">
                <a:latin typeface="Malgun Gothic"/>
                <a:cs typeface="Malgun Gothic"/>
              </a:rPr>
              <a:t>Creating </a:t>
            </a:r>
            <a:r>
              <a:rPr sz="1200" spc="-5" dirty="0">
                <a:latin typeface="Malgun Gothic"/>
                <a:cs typeface="Malgun Gothic"/>
              </a:rPr>
              <a:t>flexible </a:t>
            </a:r>
            <a:r>
              <a:rPr sz="1200" spc="-10" dirty="0">
                <a:latin typeface="Malgun Gothic"/>
                <a:cs typeface="Malgun Gothic"/>
              </a:rPr>
              <a:t>and scalable</a:t>
            </a:r>
            <a:r>
              <a:rPr sz="1200" spc="185" dirty="0">
                <a:latin typeface="Malgun Gothic"/>
                <a:cs typeface="Malgun Gothic"/>
              </a:rPr>
              <a:t> </a:t>
            </a:r>
            <a:r>
              <a:rPr sz="1200" spc="-10" dirty="0">
                <a:latin typeface="Malgun Gothic"/>
                <a:cs typeface="Malgun Gothic"/>
              </a:rPr>
              <a:t>systems</a:t>
            </a:r>
            <a:endParaRPr sz="1200">
              <a:latin typeface="Malgun Gothic"/>
              <a:cs typeface="Malgun Gothic"/>
            </a:endParaRPr>
          </a:p>
        </p:txBody>
      </p:sp>
      <p:sp>
        <p:nvSpPr>
          <p:cNvPr id="51" name="object 51"/>
          <p:cNvSpPr/>
          <p:nvPr/>
        </p:nvSpPr>
        <p:spPr>
          <a:xfrm>
            <a:off x="4470400" y="3168650"/>
            <a:ext cx="1993900" cy="889000"/>
          </a:xfrm>
          <a:prstGeom prst="rect">
            <a:avLst/>
          </a:prstGeom>
          <a:blipFill>
            <a:blip r:embed="rId26" cstate="print"/>
            <a:stretch>
              <a:fillRect/>
            </a:stretch>
          </a:blipFill>
        </p:spPr>
        <p:txBody>
          <a:bodyPr wrap="square" lIns="0" tIns="0" rIns="0" bIns="0" rtlCol="0"/>
          <a:lstStyle/>
          <a:p>
            <a:endParaRPr/>
          </a:p>
        </p:txBody>
      </p:sp>
      <p:sp>
        <p:nvSpPr>
          <p:cNvPr id="52" name="object 52"/>
          <p:cNvSpPr/>
          <p:nvPr/>
        </p:nvSpPr>
        <p:spPr>
          <a:xfrm>
            <a:off x="7124700" y="3041651"/>
            <a:ext cx="977900" cy="1092199"/>
          </a:xfrm>
          <a:prstGeom prst="rect">
            <a:avLst/>
          </a:prstGeom>
          <a:blipFill>
            <a:blip r:embed="rId27" cstate="print"/>
            <a:stretch>
              <a:fillRect/>
            </a:stretch>
          </a:blipFill>
        </p:spPr>
        <p:txBody>
          <a:bodyPr wrap="square" lIns="0" tIns="0" rIns="0" bIns="0" rtlCol="0"/>
          <a:lstStyle/>
          <a:p>
            <a:endParaRPr/>
          </a:p>
        </p:txBody>
      </p:sp>
      <p:sp>
        <p:nvSpPr>
          <p:cNvPr id="53" name="object 53"/>
          <p:cNvSpPr txBox="1"/>
          <p:nvPr/>
        </p:nvSpPr>
        <p:spPr>
          <a:xfrm>
            <a:off x="7517786" y="3467037"/>
            <a:ext cx="208279" cy="169277"/>
          </a:xfrm>
          <a:prstGeom prst="rect">
            <a:avLst/>
          </a:prstGeom>
        </p:spPr>
        <p:txBody>
          <a:bodyPr vert="horz" wrap="square" lIns="0" tIns="0" rIns="0" bIns="0" rtlCol="0">
            <a:spAutoFit/>
          </a:bodyPr>
          <a:lstStyle/>
          <a:p>
            <a:pPr marL="12700"/>
            <a:r>
              <a:rPr sz="1100" dirty="0">
                <a:solidFill>
                  <a:srgbClr val="274C61"/>
                </a:solidFill>
                <a:latin typeface="Malgun Gothic"/>
                <a:cs typeface="Malgun Gothic"/>
              </a:rPr>
              <a:t>I</a:t>
            </a:r>
            <a:r>
              <a:rPr sz="1100" spc="-30" dirty="0">
                <a:solidFill>
                  <a:srgbClr val="274C61"/>
                </a:solidFill>
                <a:latin typeface="Malgun Gothic"/>
                <a:cs typeface="Malgun Gothic"/>
              </a:rPr>
              <a:t>P</a:t>
            </a:r>
            <a:r>
              <a:rPr sz="1100" dirty="0">
                <a:solidFill>
                  <a:srgbClr val="274C61"/>
                </a:solidFill>
                <a:latin typeface="Malgun Gothic"/>
                <a:cs typeface="Malgun Gothic"/>
              </a:rPr>
              <a:t>v</a:t>
            </a:r>
            <a:endParaRPr sz="1100">
              <a:latin typeface="Malgun Gothic"/>
              <a:cs typeface="Malgun Gothic"/>
            </a:endParaRPr>
          </a:p>
        </p:txBody>
      </p:sp>
      <p:sp>
        <p:nvSpPr>
          <p:cNvPr id="54" name="object 54"/>
          <p:cNvSpPr/>
          <p:nvPr/>
        </p:nvSpPr>
        <p:spPr>
          <a:xfrm>
            <a:off x="2895600" y="4387850"/>
            <a:ext cx="1612900" cy="1066800"/>
          </a:xfrm>
          <a:prstGeom prst="rect">
            <a:avLst/>
          </a:prstGeom>
          <a:blipFill>
            <a:blip r:embed="rId28" cstate="print"/>
            <a:stretch>
              <a:fillRect/>
            </a:stretch>
          </a:blipFill>
        </p:spPr>
        <p:txBody>
          <a:bodyPr wrap="square" lIns="0" tIns="0" rIns="0" bIns="0" rtlCol="0"/>
          <a:lstStyle/>
          <a:p>
            <a:endParaRPr/>
          </a:p>
        </p:txBody>
      </p:sp>
      <p:sp>
        <p:nvSpPr>
          <p:cNvPr id="55" name="object 55"/>
          <p:cNvSpPr/>
          <p:nvPr/>
        </p:nvSpPr>
        <p:spPr>
          <a:xfrm>
            <a:off x="4546600" y="4591050"/>
            <a:ext cx="4597400" cy="1384300"/>
          </a:xfrm>
          <a:prstGeom prst="rect">
            <a:avLst/>
          </a:prstGeom>
          <a:blipFill>
            <a:blip r:embed="rId29" cstate="print"/>
            <a:stretch>
              <a:fillRect/>
            </a:stretch>
          </a:blipFill>
        </p:spPr>
        <p:txBody>
          <a:bodyPr wrap="square" lIns="0" tIns="0" rIns="0" bIns="0" rtlCol="0"/>
          <a:lstStyle/>
          <a:p>
            <a:endParaRPr/>
          </a:p>
        </p:txBody>
      </p:sp>
      <p:sp>
        <p:nvSpPr>
          <p:cNvPr id="56" name="object 56"/>
          <p:cNvSpPr/>
          <p:nvPr/>
        </p:nvSpPr>
        <p:spPr>
          <a:xfrm>
            <a:off x="4610100" y="4629150"/>
            <a:ext cx="4495800" cy="1257300"/>
          </a:xfrm>
          <a:prstGeom prst="rect">
            <a:avLst/>
          </a:prstGeom>
          <a:blipFill>
            <a:blip r:embed="rId30" cstate="print"/>
            <a:stretch>
              <a:fillRect/>
            </a:stretch>
          </a:blipFill>
        </p:spPr>
        <p:txBody>
          <a:bodyPr wrap="square" lIns="0" tIns="0" rIns="0" bIns="0" rtlCol="0"/>
          <a:lstStyle/>
          <a:p>
            <a:endParaRPr/>
          </a:p>
        </p:txBody>
      </p:sp>
      <p:sp>
        <p:nvSpPr>
          <p:cNvPr id="57" name="object 57"/>
          <p:cNvSpPr/>
          <p:nvPr/>
        </p:nvSpPr>
        <p:spPr>
          <a:xfrm>
            <a:off x="4546600" y="4438650"/>
            <a:ext cx="3365500" cy="419100"/>
          </a:xfrm>
          <a:prstGeom prst="rect">
            <a:avLst/>
          </a:prstGeom>
          <a:blipFill>
            <a:blip r:embed="rId31" cstate="print"/>
            <a:stretch>
              <a:fillRect/>
            </a:stretch>
          </a:blipFill>
        </p:spPr>
        <p:txBody>
          <a:bodyPr wrap="square" lIns="0" tIns="0" rIns="0" bIns="0" rtlCol="0"/>
          <a:lstStyle/>
          <a:p>
            <a:endParaRPr/>
          </a:p>
        </p:txBody>
      </p:sp>
      <p:sp>
        <p:nvSpPr>
          <p:cNvPr id="58" name="object 58"/>
          <p:cNvSpPr/>
          <p:nvPr/>
        </p:nvSpPr>
        <p:spPr>
          <a:xfrm>
            <a:off x="5270500" y="4464050"/>
            <a:ext cx="1905000" cy="431800"/>
          </a:xfrm>
          <a:prstGeom prst="rect">
            <a:avLst/>
          </a:prstGeom>
          <a:blipFill>
            <a:blip r:embed="rId32" cstate="print"/>
            <a:stretch>
              <a:fillRect/>
            </a:stretch>
          </a:blipFill>
        </p:spPr>
        <p:txBody>
          <a:bodyPr wrap="square" lIns="0" tIns="0" rIns="0" bIns="0" rtlCol="0"/>
          <a:lstStyle/>
          <a:p>
            <a:endParaRPr/>
          </a:p>
        </p:txBody>
      </p:sp>
      <p:sp>
        <p:nvSpPr>
          <p:cNvPr id="59" name="object 59"/>
          <p:cNvSpPr/>
          <p:nvPr/>
        </p:nvSpPr>
        <p:spPr>
          <a:xfrm>
            <a:off x="4610100" y="4476750"/>
            <a:ext cx="3238500" cy="292100"/>
          </a:xfrm>
          <a:custGeom>
            <a:avLst/>
            <a:gdLst/>
            <a:ahLst/>
            <a:cxnLst/>
            <a:rect l="l" t="t" r="r" b="b"/>
            <a:pathLst>
              <a:path w="3238500" h="292100">
                <a:moveTo>
                  <a:pt x="3209890" y="0"/>
                </a:moveTo>
                <a:lnTo>
                  <a:pt x="28609" y="0"/>
                </a:lnTo>
                <a:lnTo>
                  <a:pt x="17473" y="2248"/>
                </a:lnTo>
                <a:lnTo>
                  <a:pt x="8379" y="8379"/>
                </a:lnTo>
                <a:lnTo>
                  <a:pt x="2248" y="17473"/>
                </a:lnTo>
                <a:lnTo>
                  <a:pt x="0" y="28609"/>
                </a:lnTo>
                <a:lnTo>
                  <a:pt x="0" y="263490"/>
                </a:lnTo>
                <a:lnTo>
                  <a:pt x="2248" y="274626"/>
                </a:lnTo>
                <a:lnTo>
                  <a:pt x="8379" y="283720"/>
                </a:lnTo>
                <a:lnTo>
                  <a:pt x="17473" y="289851"/>
                </a:lnTo>
                <a:lnTo>
                  <a:pt x="28609" y="292100"/>
                </a:lnTo>
                <a:lnTo>
                  <a:pt x="3209890" y="292100"/>
                </a:lnTo>
                <a:lnTo>
                  <a:pt x="3221027" y="289851"/>
                </a:lnTo>
                <a:lnTo>
                  <a:pt x="3230120" y="283720"/>
                </a:lnTo>
                <a:lnTo>
                  <a:pt x="3236251" y="274626"/>
                </a:lnTo>
                <a:lnTo>
                  <a:pt x="3238500" y="263490"/>
                </a:lnTo>
                <a:lnTo>
                  <a:pt x="3238500" y="28609"/>
                </a:lnTo>
                <a:lnTo>
                  <a:pt x="3236251" y="17473"/>
                </a:lnTo>
                <a:lnTo>
                  <a:pt x="3230120" y="8379"/>
                </a:lnTo>
                <a:lnTo>
                  <a:pt x="3221027" y="2248"/>
                </a:lnTo>
                <a:lnTo>
                  <a:pt x="3209890" y="0"/>
                </a:lnTo>
                <a:close/>
              </a:path>
            </a:pathLst>
          </a:custGeom>
          <a:solidFill>
            <a:srgbClr val="A0ADD2"/>
          </a:solidFill>
        </p:spPr>
        <p:txBody>
          <a:bodyPr wrap="square" lIns="0" tIns="0" rIns="0" bIns="0" rtlCol="0"/>
          <a:lstStyle/>
          <a:p>
            <a:endParaRPr/>
          </a:p>
        </p:txBody>
      </p:sp>
      <p:sp>
        <p:nvSpPr>
          <p:cNvPr id="60" name="object 60"/>
          <p:cNvSpPr txBox="1"/>
          <p:nvPr/>
        </p:nvSpPr>
        <p:spPr>
          <a:xfrm>
            <a:off x="5409799" y="4530468"/>
            <a:ext cx="1621155" cy="184666"/>
          </a:xfrm>
          <a:prstGeom prst="rect">
            <a:avLst/>
          </a:prstGeom>
        </p:spPr>
        <p:txBody>
          <a:bodyPr vert="horz" wrap="square" lIns="0" tIns="0" rIns="0" bIns="0" rtlCol="0">
            <a:spAutoFit/>
          </a:bodyPr>
          <a:lstStyle/>
          <a:p>
            <a:pPr marL="12700"/>
            <a:r>
              <a:rPr sz="1200" b="1" spc="-10" dirty="0">
                <a:latin typeface="Malgun Gothic"/>
                <a:cs typeface="Malgun Gothic"/>
              </a:rPr>
              <a:t>Collective </a:t>
            </a:r>
            <a:r>
              <a:rPr sz="1200" b="1" dirty="0">
                <a:latin typeface="Malgun Gothic"/>
                <a:cs typeface="Malgun Gothic"/>
              </a:rPr>
              <a:t>Intelligence</a:t>
            </a:r>
            <a:endParaRPr sz="1200">
              <a:latin typeface="Malgun Gothic"/>
              <a:cs typeface="Malgun Gothic"/>
            </a:endParaRPr>
          </a:p>
        </p:txBody>
      </p:sp>
      <p:sp>
        <p:nvSpPr>
          <p:cNvPr id="61" name="object 61"/>
          <p:cNvSpPr/>
          <p:nvPr/>
        </p:nvSpPr>
        <p:spPr>
          <a:xfrm>
            <a:off x="4655370" y="5016353"/>
            <a:ext cx="101600" cy="101600"/>
          </a:xfrm>
          <a:prstGeom prst="rect">
            <a:avLst/>
          </a:prstGeom>
          <a:blipFill>
            <a:blip r:embed="rId6" cstate="print"/>
            <a:stretch>
              <a:fillRect/>
            </a:stretch>
          </a:blipFill>
        </p:spPr>
        <p:txBody>
          <a:bodyPr wrap="square" lIns="0" tIns="0" rIns="0" bIns="0" rtlCol="0"/>
          <a:lstStyle/>
          <a:p>
            <a:endParaRPr/>
          </a:p>
        </p:txBody>
      </p:sp>
      <p:sp>
        <p:nvSpPr>
          <p:cNvPr id="62" name="object 62"/>
          <p:cNvSpPr/>
          <p:nvPr/>
        </p:nvSpPr>
        <p:spPr>
          <a:xfrm>
            <a:off x="4655370" y="5460853"/>
            <a:ext cx="101600" cy="101600"/>
          </a:xfrm>
          <a:prstGeom prst="rect">
            <a:avLst/>
          </a:prstGeom>
          <a:blipFill>
            <a:blip r:embed="rId6" cstate="print"/>
            <a:stretch>
              <a:fillRect/>
            </a:stretch>
          </a:blipFill>
        </p:spPr>
        <p:txBody>
          <a:bodyPr wrap="square" lIns="0" tIns="0" rIns="0" bIns="0" rtlCol="0"/>
          <a:lstStyle/>
          <a:p>
            <a:endParaRPr/>
          </a:p>
        </p:txBody>
      </p:sp>
      <p:sp>
        <p:nvSpPr>
          <p:cNvPr id="63" name="object 63"/>
          <p:cNvSpPr txBox="1"/>
          <p:nvPr/>
        </p:nvSpPr>
        <p:spPr>
          <a:xfrm>
            <a:off x="4807771" y="4945152"/>
            <a:ext cx="3371215" cy="848360"/>
          </a:xfrm>
          <a:prstGeom prst="rect">
            <a:avLst/>
          </a:prstGeom>
        </p:spPr>
        <p:txBody>
          <a:bodyPr vert="horz" wrap="square" lIns="0" tIns="0" rIns="0" bIns="0" rtlCol="0">
            <a:spAutoFit/>
          </a:bodyPr>
          <a:lstStyle/>
          <a:p>
            <a:pPr marL="12700" marR="449580" indent="12700">
              <a:lnSpc>
                <a:spcPct val="118100"/>
              </a:lnSpc>
            </a:pPr>
            <a:r>
              <a:rPr sz="1200" spc="-10" dirty="0">
                <a:latin typeface="Malgun Gothic"/>
                <a:cs typeface="Malgun Gothic"/>
              </a:rPr>
              <a:t>Individual </a:t>
            </a:r>
            <a:r>
              <a:rPr sz="1200" spc="-20" dirty="0">
                <a:latin typeface="Malgun Gothic"/>
                <a:cs typeface="Malgun Gothic"/>
              </a:rPr>
              <a:t>nodes </a:t>
            </a:r>
            <a:r>
              <a:rPr sz="1200" spc="-10" dirty="0">
                <a:latin typeface="Malgun Gothic"/>
                <a:cs typeface="Malgun Gothic"/>
              </a:rPr>
              <a:t>and </a:t>
            </a:r>
            <a:r>
              <a:rPr sz="1200" spc="-20" dirty="0">
                <a:latin typeface="Malgun Gothic"/>
                <a:cs typeface="Malgun Gothic"/>
              </a:rPr>
              <a:t>sensors </a:t>
            </a:r>
            <a:r>
              <a:rPr sz="1200" spc="5" dirty="0">
                <a:latin typeface="Malgun Gothic"/>
                <a:cs typeface="Malgun Gothic"/>
              </a:rPr>
              <a:t>may </a:t>
            </a:r>
            <a:r>
              <a:rPr sz="1200" spc="-5" dirty="0">
                <a:latin typeface="Malgun Gothic"/>
                <a:cs typeface="Malgun Gothic"/>
              </a:rPr>
              <a:t>not </a:t>
            </a:r>
            <a:r>
              <a:rPr sz="1200" spc="-15" dirty="0">
                <a:latin typeface="Malgun Gothic"/>
                <a:cs typeface="Malgun Gothic"/>
              </a:rPr>
              <a:t>be  </a:t>
            </a:r>
            <a:r>
              <a:rPr sz="1200" spc="5" dirty="0">
                <a:latin typeface="Malgun Gothic"/>
                <a:cs typeface="Malgun Gothic"/>
              </a:rPr>
              <a:t>“Smart”</a:t>
            </a:r>
            <a:r>
              <a:rPr sz="1200" spc="-140" dirty="0">
                <a:latin typeface="Malgun Gothic"/>
                <a:cs typeface="Malgun Gothic"/>
              </a:rPr>
              <a:t> </a:t>
            </a:r>
            <a:r>
              <a:rPr sz="1200" spc="-15" dirty="0">
                <a:latin typeface="Malgun Gothic"/>
                <a:cs typeface="Malgun Gothic"/>
              </a:rPr>
              <a:t>enough</a:t>
            </a:r>
            <a:endParaRPr sz="1200">
              <a:latin typeface="Malgun Gothic"/>
              <a:cs typeface="Malgun Gothic"/>
            </a:endParaRPr>
          </a:p>
          <a:p>
            <a:pPr marL="25400" marR="5080">
              <a:lnSpc>
                <a:spcPts val="1400"/>
              </a:lnSpc>
              <a:spcBef>
                <a:spcPts val="439"/>
              </a:spcBef>
            </a:pPr>
            <a:r>
              <a:rPr sz="1200" spc="-30" dirty="0">
                <a:latin typeface="Malgun Gothic"/>
                <a:cs typeface="Malgun Gothic"/>
              </a:rPr>
              <a:t>Need </a:t>
            </a:r>
            <a:r>
              <a:rPr sz="1200" spc="-10" dirty="0">
                <a:latin typeface="Malgun Gothic"/>
                <a:cs typeface="Malgun Gothic"/>
              </a:rPr>
              <a:t>to </a:t>
            </a:r>
            <a:r>
              <a:rPr sz="1200" spc="-20" dirty="0">
                <a:latin typeface="Malgun Gothic"/>
                <a:cs typeface="Malgun Gothic"/>
              </a:rPr>
              <a:t>leverage </a:t>
            </a:r>
            <a:r>
              <a:rPr sz="1200" spc="-10" dirty="0">
                <a:latin typeface="Malgun Gothic"/>
                <a:cs typeface="Malgun Gothic"/>
              </a:rPr>
              <a:t>big </a:t>
            </a:r>
            <a:r>
              <a:rPr sz="1200" spc="-20" dirty="0">
                <a:latin typeface="Malgun Gothic"/>
                <a:cs typeface="Malgun Gothic"/>
              </a:rPr>
              <a:t>data </a:t>
            </a:r>
            <a:r>
              <a:rPr sz="1200" spc="-10" dirty="0">
                <a:latin typeface="Malgun Gothic"/>
                <a:cs typeface="Malgun Gothic"/>
              </a:rPr>
              <a:t>and cluster of  </a:t>
            </a:r>
            <a:r>
              <a:rPr sz="1200" spc="-15" dirty="0">
                <a:latin typeface="Malgun Gothic"/>
                <a:cs typeface="Malgun Gothic"/>
              </a:rPr>
              <a:t>sensors/device </a:t>
            </a:r>
            <a:r>
              <a:rPr sz="1200" spc="-10" dirty="0">
                <a:latin typeface="Malgun Gothic"/>
                <a:cs typeface="Malgun Gothic"/>
              </a:rPr>
              <a:t>to bring </a:t>
            </a:r>
            <a:r>
              <a:rPr sz="1200" dirty="0">
                <a:latin typeface="Malgun Gothic"/>
                <a:cs typeface="Malgun Gothic"/>
              </a:rPr>
              <a:t>in </a:t>
            </a:r>
            <a:r>
              <a:rPr sz="1200" spc="-5" dirty="0">
                <a:latin typeface="Malgun Gothic"/>
                <a:cs typeface="Malgun Gothic"/>
              </a:rPr>
              <a:t>collective</a:t>
            </a:r>
            <a:r>
              <a:rPr sz="1200" spc="235" dirty="0">
                <a:latin typeface="Malgun Gothic"/>
                <a:cs typeface="Malgun Gothic"/>
              </a:rPr>
              <a:t> </a:t>
            </a:r>
            <a:r>
              <a:rPr sz="1200" spc="-10" dirty="0">
                <a:latin typeface="Malgun Gothic"/>
                <a:cs typeface="Malgun Gothic"/>
              </a:rPr>
              <a:t>intelligence</a:t>
            </a:r>
            <a:endParaRPr sz="1200">
              <a:latin typeface="Malgun Gothic"/>
              <a:cs typeface="Malgun Gothic"/>
            </a:endParaRPr>
          </a:p>
        </p:txBody>
      </p:sp>
      <p:sp>
        <p:nvSpPr>
          <p:cNvPr id="64" name="object 64"/>
          <p:cNvSpPr/>
          <p:nvPr/>
        </p:nvSpPr>
        <p:spPr>
          <a:xfrm>
            <a:off x="7848601" y="4781550"/>
            <a:ext cx="1181099" cy="673100"/>
          </a:xfrm>
          <a:prstGeom prst="rect">
            <a:avLst/>
          </a:prstGeom>
          <a:blipFill>
            <a:blip r:embed="rId33" cstate="print"/>
            <a:stretch>
              <a:fillRect/>
            </a:stretch>
          </a:blipFill>
        </p:spPr>
        <p:txBody>
          <a:bodyPr wrap="square" lIns="0" tIns="0" rIns="0" bIns="0" rtlCol="0"/>
          <a:lstStyle/>
          <a:p>
            <a:endParaRPr/>
          </a:p>
        </p:txBody>
      </p:sp>
      <p:sp>
        <p:nvSpPr>
          <p:cNvPr id="65" name="object 65"/>
          <p:cNvSpPr/>
          <p:nvPr/>
        </p:nvSpPr>
        <p:spPr>
          <a:xfrm>
            <a:off x="3086100" y="3587750"/>
            <a:ext cx="457200" cy="317500"/>
          </a:xfrm>
          <a:prstGeom prst="rect">
            <a:avLst/>
          </a:prstGeom>
          <a:blipFill>
            <a:blip r:embed="rId34" cstate="print"/>
            <a:stretch>
              <a:fillRect/>
            </a:stretch>
          </a:blipFill>
        </p:spPr>
        <p:txBody>
          <a:bodyPr wrap="square" lIns="0" tIns="0" rIns="0" bIns="0" rtlCol="0"/>
          <a:lstStyle/>
          <a:p>
            <a:endParaRPr/>
          </a:p>
        </p:txBody>
      </p:sp>
      <p:sp>
        <p:nvSpPr>
          <p:cNvPr id="66" name="object 66"/>
          <p:cNvSpPr/>
          <p:nvPr/>
        </p:nvSpPr>
        <p:spPr>
          <a:xfrm>
            <a:off x="3632200" y="2127250"/>
            <a:ext cx="584200" cy="215900"/>
          </a:xfrm>
          <a:prstGeom prst="rect">
            <a:avLst/>
          </a:prstGeom>
          <a:blipFill>
            <a:blip r:embed="rId35" cstate="print"/>
            <a:stretch>
              <a:fillRect/>
            </a:stretch>
          </a:blipFill>
        </p:spPr>
        <p:txBody>
          <a:bodyPr wrap="square" lIns="0" tIns="0" rIns="0" bIns="0" rtlCol="0"/>
          <a:lstStyle/>
          <a:p>
            <a:endParaRPr/>
          </a:p>
        </p:txBody>
      </p:sp>
      <p:sp>
        <p:nvSpPr>
          <p:cNvPr id="67" name="object 3"/>
          <p:cNvSpPr txBox="1">
            <a:spLocks/>
          </p:cNvSpPr>
          <p:nvPr/>
        </p:nvSpPr>
        <p:spPr bwMode="auto">
          <a:xfrm>
            <a:off x="1376948" y="838200"/>
            <a:ext cx="8529052" cy="377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b" anchorCtr="0" compatLnSpc="1">
            <a:prstTxWarp prst="textNoShape">
              <a:avLst/>
            </a:prstTxWarp>
            <a:spAutoFit/>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a:lstStyle>
          <a:p>
            <a:pPr marL="12700"/>
            <a:r>
              <a:rPr lang="en-US" kern="0" spc="-25" smtClean="0"/>
              <a:t>What’s </a:t>
            </a:r>
            <a:r>
              <a:rPr lang="en-US" kern="0" spc="-5" smtClean="0"/>
              <a:t>hindering</a:t>
            </a:r>
            <a:r>
              <a:rPr lang="en-US" kern="0" spc="25" smtClean="0"/>
              <a:t> </a:t>
            </a:r>
            <a:r>
              <a:rPr lang="en-US" kern="0" spc="-10" smtClean="0"/>
              <a:t>IoT?</a:t>
            </a:r>
            <a:endParaRPr lang="en-US" kern="0" spc="-10" dirty="0"/>
          </a:p>
        </p:txBody>
      </p:sp>
    </p:spTree>
    <p:extLst>
      <p:ext uri="{BB962C8B-B14F-4D97-AF65-F5344CB8AC3E}">
        <p14:creationId xmlns:p14="http://schemas.microsoft.com/office/powerpoint/2010/main" val="59302788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3" name="Picture 5" descr="Eimly and Cluster 06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05400" y="1219200"/>
            <a:ext cx="3276600" cy="4267200"/>
          </a:xfrm>
          <a:prstGeom prst="rect">
            <a:avLst/>
          </a:prstGeom>
          <a:noFill/>
          <a:extLst>
            <a:ext uri="{909E8E84-426E-40DD-AFC4-6F175D3DCCD1}">
              <a14:hiddenFill xmlns:a14="http://schemas.microsoft.com/office/drawing/2010/main">
                <a:solidFill>
                  <a:srgbClr val="FFFFFF"/>
                </a:solidFill>
              </a14:hiddenFill>
            </a:ext>
          </a:extLst>
        </p:spPr>
      </p:pic>
      <p:sp>
        <p:nvSpPr>
          <p:cNvPr id="12295" name="WordArt 7"/>
          <p:cNvSpPr>
            <a:spLocks noChangeArrowheads="1" noChangeShapeType="1" noTextEdit="1"/>
          </p:cNvSpPr>
          <p:nvPr/>
        </p:nvSpPr>
        <p:spPr bwMode="auto">
          <a:xfrm>
            <a:off x="1524000" y="6096000"/>
            <a:ext cx="2971800" cy="352425"/>
          </a:xfrm>
          <a:prstGeom prst="rect">
            <a:avLst/>
          </a:prstGeom>
          <a:extLst>
            <a:ext uri="{AF507438-7753-43E0-B8FC-AC1667EBCBE1}">
              <a14:hiddenEffects xmlns:a14="http://schemas.microsoft.com/office/drawing/2010/main">
                <a:effectLst/>
              </a14:hiddenEffects>
            </a:ext>
          </a:extLst>
        </p:spPr>
        <p:txBody>
          <a:bodyPr spcFirstLastPara="1" wrap="none" fromWordArt="1">
            <a:prstTxWarp prst="textArchUp">
              <a:avLst>
                <a:gd name="adj" fmla="val 10800000"/>
              </a:avLst>
            </a:prstTxWarp>
          </a:bodyPr>
          <a:lstStyle/>
          <a:p>
            <a:pPr algn="ctr"/>
            <a:r>
              <a:rPr lang="en-US" sz="2400" kern="10">
                <a:ln w="9525">
                  <a:solidFill>
                    <a:srgbClr val="000000"/>
                  </a:solidFill>
                  <a:round/>
                  <a:headEnd/>
                  <a:tailEnd/>
                </a:ln>
                <a:solidFill>
                  <a:srgbClr val="000000"/>
                </a:solidFill>
                <a:latin typeface="Harrington" panose="04040505050A02020702" pitchFamily="82" charset="0"/>
              </a:rPr>
              <a:t>Nodes 1 - 8</a:t>
            </a:r>
          </a:p>
        </p:txBody>
      </p:sp>
      <p:pic>
        <p:nvPicPr>
          <p:cNvPr id="12296" name="Picture 8" descr="Eimly and Cluster 05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7800" y="1219200"/>
            <a:ext cx="3182938" cy="4286250"/>
          </a:xfrm>
          <a:prstGeom prst="rect">
            <a:avLst/>
          </a:prstGeom>
          <a:noFill/>
          <a:extLst>
            <a:ext uri="{909E8E84-426E-40DD-AFC4-6F175D3DCCD1}">
              <a14:hiddenFill xmlns:a14="http://schemas.microsoft.com/office/drawing/2010/main">
                <a:solidFill>
                  <a:srgbClr val="FFFFFF"/>
                </a:solidFill>
              </a14:hiddenFill>
            </a:ext>
          </a:extLst>
        </p:spPr>
      </p:pic>
      <p:sp>
        <p:nvSpPr>
          <p:cNvPr id="12297" name="WordArt 9"/>
          <p:cNvSpPr>
            <a:spLocks noChangeArrowheads="1" noChangeShapeType="1" noTextEdit="1"/>
          </p:cNvSpPr>
          <p:nvPr/>
        </p:nvSpPr>
        <p:spPr bwMode="auto">
          <a:xfrm>
            <a:off x="5486400" y="5715000"/>
            <a:ext cx="2486025" cy="723900"/>
          </a:xfrm>
          <a:prstGeom prst="rect">
            <a:avLst/>
          </a:prstGeom>
          <a:extLst>
            <a:ext uri="{AF507438-7753-43E0-B8FC-AC1667EBCBE1}">
              <a14:hiddenEffects xmlns:a14="http://schemas.microsoft.com/office/drawing/2010/main">
                <a:effectLst/>
              </a14:hiddenEffects>
            </a:ext>
          </a:extLst>
        </p:spPr>
        <p:txBody>
          <a:bodyPr wrap="none" fromWordArt="1">
            <a:prstTxWarp prst="textCanDown">
              <a:avLst>
                <a:gd name="adj" fmla="val 33333"/>
              </a:avLst>
            </a:prstTxWarp>
          </a:bodyPr>
          <a:lstStyle/>
          <a:p>
            <a:pPr algn="ctr"/>
            <a:r>
              <a:rPr lang="en-US" sz="3600" kern="10">
                <a:ln w="9525">
                  <a:solidFill>
                    <a:srgbClr val="000000"/>
                  </a:solidFill>
                  <a:round/>
                  <a:headEnd/>
                  <a:tailEnd/>
                </a:ln>
                <a:solidFill>
                  <a:srgbClr val="000000"/>
                </a:solidFill>
                <a:latin typeface="Harrington" panose="04040505050A02020702" pitchFamily="82" charset="0"/>
              </a:rPr>
              <a:t>Nodes 9 - 16</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Eimly and Cluster 06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0200" y="381000"/>
            <a:ext cx="5791200" cy="4298950"/>
          </a:xfrm>
          <a:prstGeom prst="rect">
            <a:avLst/>
          </a:prstGeom>
          <a:noFill/>
          <a:extLst>
            <a:ext uri="{909E8E84-426E-40DD-AFC4-6F175D3DCCD1}">
              <a14:hiddenFill xmlns:a14="http://schemas.microsoft.com/office/drawing/2010/main">
                <a:solidFill>
                  <a:srgbClr val="FFFFFF"/>
                </a:solidFill>
              </a14:hiddenFill>
            </a:ext>
          </a:extLst>
        </p:spPr>
      </p:pic>
      <p:sp>
        <p:nvSpPr>
          <p:cNvPr id="13317" name="WordArt 5"/>
          <p:cNvSpPr>
            <a:spLocks noChangeArrowheads="1" noChangeShapeType="1" noTextEdit="1"/>
          </p:cNvSpPr>
          <p:nvPr/>
        </p:nvSpPr>
        <p:spPr bwMode="auto">
          <a:xfrm>
            <a:off x="1676400" y="4800600"/>
            <a:ext cx="5410200" cy="1752600"/>
          </a:xfrm>
          <a:prstGeom prst="rect">
            <a:avLst/>
          </a:prstGeom>
          <a:extLst>
            <a:ext uri="{AF507438-7753-43E0-B8FC-AC1667EBCBE1}">
              <a14:hiddenEffects xmlns:a14="http://schemas.microsoft.com/office/drawing/2010/main">
                <a:effectLst/>
              </a14:hiddenEffects>
            </a:ext>
          </a:extLst>
        </p:spPr>
        <p:txBody>
          <a:bodyPr wrap="none" fromWordArt="1">
            <a:prstTxWarp prst="textDeflate">
              <a:avLst>
                <a:gd name="adj" fmla="val 26227"/>
              </a:avLst>
            </a:prstTxWarp>
          </a:bodyPr>
          <a:lstStyle/>
          <a:p>
            <a:pPr algn="ctr"/>
            <a:r>
              <a:rPr lang="en-US" sz="3600" kern="10">
                <a:ln w="9525">
                  <a:solidFill>
                    <a:srgbClr val="000000"/>
                  </a:solidFill>
                  <a:round/>
                  <a:headEnd/>
                  <a:tailEnd/>
                </a:ln>
                <a:solidFill>
                  <a:srgbClr val="000000"/>
                </a:solidFill>
                <a:latin typeface="Harrington" panose="04040505050A02020702" pitchFamily="82" charset="0"/>
              </a:rPr>
              <a:t>Spares</a:t>
            </a:r>
          </a:p>
          <a:p>
            <a:pPr algn="ctr"/>
            <a:r>
              <a:rPr lang="en-US" sz="3600" kern="10">
                <a:ln w="9525">
                  <a:solidFill>
                    <a:srgbClr val="000000"/>
                  </a:solidFill>
                  <a:round/>
                  <a:headEnd/>
                  <a:tailEnd/>
                </a:ln>
                <a:solidFill>
                  <a:srgbClr val="000000"/>
                </a:solidFill>
                <a:latin typeface="Harrington" panose="04040505050A02020702" pitchFamily="82" charset="0"/>
              </a:rPr>
              <a:t>Nodes</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altLang="en-US"/>
              <a:t>Networking for the cluster.</a:t>
            </a:r>
          </a:p>
        </p:txBody>
      </p:sp>
      <p:pic>
        <p:nvPicPr>
          <p:cNvPr id="6148" name="Picture 4" descr="Cluster Networking 00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1600200"/>
            <a:ext cx="5562600" cy="4129088"/>
          </a:xfrm>
          <a:prstGeom prst="rect">
            <a:avLst/>
          </a:prstGeom>
          <a:noFill/>
          <a:extLst>
            <a:ext uri="{909E8E84-426E-40DD-AFC4-6F175D3DCCD1}">
              <a14:hiddenFill xmlns:a14="http://schemas.microsoft.com/office/drawing/2010/main">
                <a:solidFill>
                  <a:srgbClr val="FFFFFF"/>
                </a:solidFill>
              </a14:hiddenFill>
            </a:ext>
          </a:extLst>
        </p:spPr>
      </p:pic>
      <p:sp>
        <p:nvSpPr>
          <p:cNvPr id="6149" name="Text Box 5"/>
          <p:cNvSpPr txBox="1">
            <a:spLocks noChangeArrowheads="1"/>
          </p:cNvSpPr>
          <p:nvPr/>
        </p:nvSpPr>
        <p:spPr bwMode="auto">
          <a:xfrm>
            <a:off x="1143000" y="5791200"/>
            <a:ext cx="670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20000"/>
              </a:spcBef>
              <a:buFontTx/>
              <a:buChar char="•"/>
            </a:pPr>
            <a:r>
              <a:rPr lang="en-US" altLang="en-US" sz="2400"/>
              <a:t>24 – port Netgear FS524 10/100Mbps Switch</a:t>
            </a:r>
            <a:r>
              <a:rPr lang="en-US" altLang="en-US"/>
              <a:t> </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a:t>Operating System for the cluster.</a:t>
            </a:r>
          </a:p>
        </p:txBody>
      </p:sp>
      <p:sp>
        <p:nvSpPr>
          <p:cNvPr id="7171" name="Rectangle 3"/>
          <p:cNvSpPr>
            <a:spLocks noGrp="1" noChangeArrowheads="1"/>
          </p:cNvSpPr>
          <p:nvPr>
            <p:ph type="body" idx="1"/>
          </p:nvPr>
        </p:nvSpPr>
        <p:spPr>
          <a:xfrm>
            <a:off x="228600" y="1828800"/>
            <a:ext cx="8686800" cy="685800"/>
          </a:xfrm>
        </p:spPr>
        <p:txBody>
          <a:bodyPr/>
          <a:lstStyle/>
          <a:p>
            <a:r>
              <a:rPr lang="en-US" altLang="en-US" sz="2600"/>
              <a:t>CentOS 5.1 Linux based on RedHat Enterprise Linux 5</a:t>
            </a:r>
          </a:p>
        </p:txBody>
      </p:sp>
      <p:pic>
        <p:nvPicPr>
          <p:cNvPr id="7172" name="Picture 4" descr="cent0s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2514600"/>
            <a:ext cx="5334000" cy="40036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1" y="569010"/>
            <a:ext cx="8791575" cy="1058863"/>
          </a:xfrm>
        </p:spPr>
        <p:txBody>
          <a:bodyPr/>
          <a:lstStyle/>
          <a:p>
            <a:r>
              <a:rPr lang="en-US" altLang="en-US" dirty="0" smtClean="0"/>
              <a:t>Second Cluster</a:t>
            </a:r>
            <a:endParaRPr lang="en-US" altLang="en-US" dirty="0"/>
          </a:p>
        </p:txBody>
      </p:sp>
      <p:sp>
        <p:nvSpPr>
          <p:cNvPr id="4" name="Text Box 12"/>
          <p:cNvSpPr txBox="1">
            <a:spLocks noChangeArrowheads="1"/>
          </p:cNvSpPr>
          <p:nvPr/>
        </p:nvSpPr>
        <p:spPr bwMode="auto">
          <a:xfrm>
            <a:off x="5257800" y="2448764"/>
            <a:ext cx="3200400" cy="181588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sz="1600" u="sng" dirty="0"/>
              <a:t>Node PC</a:t>
            </a:r>
          </a:p>
          <a:p>
            <a:pPr eaLnBrk="1" hangingPunct="1"/>
            <a:r>
              <a:rPr lang="en-US" altLang="en-US" sz="1600" dirty="0"/>
              <a:t>Processor: P3 @ 933 MHz</a:t>
            </a:r>
          </a:p>
          <a:p>
            <a:pPr eaLnBrk="1" hangingPunct="1"/>
            <a:r>
              <a:rPr lang="en-US" altLang="en-US" sz="1600" dirty="0"/>
              <a:t>Memory: </a:t>
            </a:r>
            <a:r>
              <a:rPr lang="en-US" altLang="en-US" sz="1600" dirty="0" smtClean="0"/>
              <a:t>256 </a:t>
            </a:r>
            <a:r>
              <a:rPr lang="en-US" altLang="en-US" sz="1600" dirty="0"/>
              <a:t>MB</a:t>
            </a:r>
          </a:p>
          <a:p>
            <a:pPr eaLnBrk="1" hangingPunct="1"/>
            <a:r>
              <a:rPr lang="en-US" altLang="en-US" sz="1600" dirty="0" smtClean="0"/>
              <a:t>Networking</a:t>
            </a:r>
            <a:r>
              <a:rPr lang="en-US" altLang="en-US" sz="1600" dirty="0"/>
              <a:t>: 10/100Mbps Ethernet adapter</a:t>
            </a:r>
          </a:p>
          <a:p>
            <a:pPr eaLnBrk="1" hangingPunct="1"/>
            <a:r>
              <a:rPr lang="en-US" altLang="en-US" sz="1600" dirty="0"/>
              <a:t>Number of nodes = </a:t>
            </a:r>
            <a:r>
              <a:rPr lang="en-US" altLang="en-US" sz="1600" dirty="0" smtClean="0"/>
              <a:t>64</a:t>
            </a:r>
          </a:p>
          <a:p>
            <a:pPr eaLnBrk="1" hangingPunct="1"/>
            <a:endParaRPr lang="en-US" altLang="en-US" sz="1600" dirty="0"/>
          </a:p>
        </p:txBody>
      </p:sp>
      <p:sp>
        <p:nvSpPr>
          <p:cNvPr id="5" name="Text Box 13"/>
          <p:cNvSpPr txBox="1">
            <a:spLocks noChangeArrowheads="1"/>
          </p:cNvSpPr>
          <p:nvPr/>
        </p:nvSpPr>
        <p:spPr bwMode="auto">
          <a:xfrm>
            <a:off x="1690686" y="4495800"/>
            <a:ext cx="5410200" cy="132343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sz="1600" u="sng" dirty="0"/>
              <a:t>Spare PC</a:t>
            </a:r>
          </a:p>
          <a:p>
            <a:pPr eaLnBrk="1" hangingPunct="1"/>
            <a:r>
              <a:rPr lang="en-US" altLang="en-US" sz="1600" dirty="0"/>
              <a:t>Processor: P3 @ 1 GHz &amp; 933 MHz</a:t>
            </a:r>
          </a:p>
          <a:p>
            <a:pPr eaLnBrk="1" hangingPunct="1"/>
            <a:r>
              <a:rPr lang="en-US" altLang="en-US" sz="1600" dirty="0"/>
              <a:t>Memory: 256 MB</a:t>
            </a:r>
          </a:p>
          <a:p>
            <a:pPr eaLnBrk="1" hangingPunct="1"/>
            <a:r>
              <a:rPr lang="en-US" altLang="en-US" sz="1600" dirty="0" smtClean="0"/>
              <a:t>Networking</a:t>
            </a:r>
            <a:r>
              <a:rPr lang="en-US" altLang="en-US" sz="1600" dirty="0"/>
              <a:t>: 10/100Mbps Ethernet adapter</a:t>
            </a:r>
          </a:p>
          <a:p>
            <a:pPr eaLnBrk="1" hangingPunct="1"/>
            <a:r>
              <a:rPr lang="en-US" altLang="en-US" sz="1600" dirty="0"/>
              <a:t>Number of units: </a:t>
            </a:r>
            <a:r>
              <a:rPr lang="en-US" altLang="en-US" sz="1600" dirty="0" smtClean="0"/>
              <a:t>6 </a:t>
            </a:r>
            <a:r>
              <a:rPr lang="en-US" altLang="en-US" sz="1600" dirty="0"/>
              <a:t>@ 933 MHz</a:t>
            </a:r>
          </a:p>
        </p:txBody>
      </p:sp>
      <p:sp>
        <p:nvSpPr>
          <p:cNvPr id="6" name="Text Box 15"/>
          <p:cNvSpPr txBox="1">
            <a:spLocks noChangeArrowheads="1"/>
          </p:cNvSpPr>
          <p:nvPr/>
        </p:nvSpPr>
        <p:spPr bwMode="auto">
          <a:xfrm>
            <a:off x="533400" y="2438400"/>
            <a:ext cx="3200400" cy="181588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sz="1600" u="sng" dirty="0"/>
              <a:t>Master PC</a:t>
            </a:r>
          </a:p>
          <a:p>
            <a:pPr eaLnBrk="1" hangingPunct="1"/>
            <a:r>
              <a:rPr lang="en-US" altLang="en-US" sz="1600" dirty="0"/>
              <a:t>Processor: P4 @ </a:t>
            </a:r>
            <a:r>
              <a:rPr lang="en-US" altLang="en-US" sz="1600" dirty="0" smtClean="0"/>
              <a:t>3.0 </a:t>
            </a:r>
            <a:r>
              <a:rPr lang="en-US" altLang="en-US" sz="1600" dirty="0"/>
              <a:t>GHz</a:t>
            </a:r>
          </a:p>
          <a:p>
            <a:pPr eaLnBrk="1" hangingPunct="1"/>
            <a:r>
              <a:rPr lang="en-US" altLang="en-US" sz="1600" dirty="0"/>
              <a:t>Memory: 1</a:t>
            </a:r>
            <a:r>
              <a:rPr lang="en-US" altLang="en-US" sz="1600" dirty="0" smtClean="0"/>
              <a:t> GB</a:t>
            </a:r>
            <a:endParaRPr lang="en-US" altLang="en-US" sz="1600" dirty="0"/>
          </a:p>
          <a:p>
            <a:pPr eaLnBrk="1" hangingPunct="1"/>
            <a:r>
              <a:rPr lang="en-US" altLang="en-US" sz="1600" dirty="0"/>
              <a:t>Drives: 1-40GB, 1-20GB</a:t>
            </a:r>
          </a:p>
          <a:p>
            <a:pPr eaLnBrk="1" hangingPunct="1"/>
            <a:r>
              <a:rPr lang="en-US" altLang="en-US" sz="1600" dirty="0"/>
              <a:t>Networking: 2-10/100Mbps Ethernet adapters</a:t>
            </a:r>
          </a:p>
          <a:p>
            <a:pPr eaLnBrk="1" hangingPunct="1"/>
            <a:r>
              <a:rPr lang="en-US" altLang="en-US" sz="1600" dirty="0"/>
              <a:t>Number of Master = 1</a:t>
            </a:r>
          </a:p>
        </p:txBody>
      </p:sp>
      <p:sp>
        <p:nvSpPr>
          <p:cNvPr id="2" name="TextBox 1"/>
          <p:cNvSpPr txBox="1"/>
          <p:nvPr/>
        </p:nvSpPr>
        <p:spPr>
          <a:xfrm>
            <a:off x="457200" y="1828800"/>
            <a:ext cx="8243887" cy="261610"/>
          </a:xfrm>
          <a:prstGeom prst="rect">
            <a:avLst/>
          </a:prstGeom>
          <a:noFill/>
        </p:spPr>
        <p:txBody>
          <a:bodyPr wrap="square" rtlCol="0">
            <a:spAutoFit/>
          </a:bodyPr>
          <a:lstStyle/>
          <a:p>
            <a:r>
              <a:rPr lang="en-US" sz="1100" dirty="0" smtClean="0"/>
              <a:t>This was our main Cluster for more than 6 years.  As you can see it was an expansion of our first cluster. It was named: </a:t>
            </a:r>
            <a:r>
              <a:rPr lang="en-US" sz="1100" dirty="0" err="1" smtClean="0"/>
              <a:t>Skynet</a:t>
            </a:r>
            <a:r>
              <a:rPr lang="en-US" sz="1100" dirty="0" smtClean="0"/>
              <a:t>.  </a:t>
            </a:r>
            <a:endParaRPr lang="en-US" sz="1100"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a:stretch>
            <a:fillRect/>
          </a:stretch>
        </p:blipFill>
        <p:spPr>
          <a:xfrm rot="5400000">
            <a:off x="4070584" y="1283897"/>
            <a:ext cx="5486400" cy="4114800"/>
          </a:xfrm>
        </p:spPr>
      </p:pic>
      <p:sp>
        <p:nvSpPr>
          <p:cNvPr id="4" name="Text Placeholder 3"/>
          <p:cNvSpPr>
            <a:spLocks noGrp="1"/>
          </p:cNvSpPr>
          <p:nvPr>
            <p:ph type="body" sz="half" idx="2"/>
          </p:nvPr>
        </p:nvSpPr>
        <p:spPr/>
        <p:txBody>
          <a:bodyPr/>
          <a:lstStyle/>
          <a:p>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31578" y="1238093"/>
            <a:ext cx="5486400" cy="4223660"/>
          </a:xfrm>
          <a:prstGeom prst="rect">
            <a:avLst/>
          </a:prstGeom>
        </p:spPr>
      </p:pic>
    </p:spTree>
    <p:extLst>
      <p:ext uri="{BB962C8B-B14F-4D97-AF65-F5344CB8AC3E}">
        <p14:creationId xmlns:p14="http://schemas.microsoft.com/office/powerpoint/2010/main" val="368374201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85800" y="1447800"/>
            <a:ext cx="5486400" cy="41148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810000" y="1421920"/>
            <a:ext cx="5486400" cy="4114800"/>
          </a:xfrm>
          <a:prstGeom prst="rect">
            <a:avLst/>
          </a:prstGeom>
        </p:spPr>
      </p:pic>
    </p:spTree>
    <p:extLst>
      <p:ext uri="{BB962C8B-B14F-4D97-AF65-F5344CB8AC3E}">
        <p14:creationId xmlns:p14="http://schemas.microsoft.com/office/powerpoint/2010/main" val="325683332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1" y="569010"/>
            <a:ext cx="8791575" cy="1058863"/>
          </a:xfrm>
        </p:spPr>
        <p:txBody>
          <a:bodyPr/>
          <a:lstStyle/>
          <a:p>
            <a:r>
              <a:rPr lang="en-US" altLang="en-US" dirty="0" smtClean="0"/>
              <a:t>Third Cluster</a:t>
            </a:r>
            <a:endParaRPr lang="en-US" altLang="en-US" dirty="0"/>
          </a:p>
        </p:txBody>
      </p:sp>
      <p:sp>
        <p:nvSpPr>
          <p:cNvPr id="4" name="Text Box 12"/>
          <p:cNvSpPr txBox="1">
            <a:spLocks noChangeArrowheads="1"/>
          </p:cNvSpPr>
          <p:nvPr/>
        </p:nvSpPr>
        <p:spPr bwMode="auto">
          <a:xfrm>
            <a:off x="5257800" y="2448764"/>
            <a:ext cx="3200400" cy="206210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sz="1600" u="sng" dirty="0"/>
              <a:t>Node PC</a:t>
            </a:r>
          </a:p>
          <a:p>
            <a:pPr eaLnBrk="1" hangingPunct="1"/>
            <a:r>
              <a:rPr lang="en-US" altLang="en-US" sz="1600" dirty="0"/>
              <a:t>Processor: </a:t>
            </a:r>
            <a:r>
              <a:rPr lang="en-US" altLang="en-US" sz="1600" dirty="0" smtClean="0"/>
              <a:t>Pentium D (Dual Core) @ 3.0 GHz</a:t>
            </a:r>
            <a:endParaRPr lang="en-US" altLang="en-US" sz="1600" dirty="0"/>
          </a:p>
          <a:p>
            <a:pPr eaLnBrk="1" hangingPunct="1"/>
            <a:r>
              <a:rPr lang="en-US" altLang="en-US" sz="1600" dirty="0"/>
              <a:t>Memory: </a:t>
            </a:r>
            <a:r>
              <a:rPr lang="en-US" altLang="en-US" sz="1600" dirty="0" smtClean="0"/>
              <a:t> 2 GB</a:t>
            </a:r>
            <a:endParaRPr lang="en-US" altLang="en-US" sz="1600" dirty="0"/>
          </a:p>
          <a:p>
            <a:pPr eaLnBrk="1" hangingPunct="1"/>
            <a:r>
              <a:rPr lang="en-US" altLang="en-US" sz="1600" dirty="0" smtClean="0"/>
              <a:t>Networking</a:t>
            </a:r>
            <a:r>
              <a:rPr lang="en-US" altLang="en-US" sz="1600" dirty="0"/>
              <a:t>: 10/100Mbps Ethernet adapter</a:t>
            </a:r>
          </a:p>
          <a:p>
            <a:pPr eaLnBrk="1" hangingPunct="1"/>
            <a:r>
              <a:rPr lang="en-US" altLang="en-US" sz="1600" dirty="0"/>
              <a:t>Number of nodes = </a:t>
            </a:r>
            <a:r>
              <a:rPr lang="en-US" altLang="en-US" sz="1600" dirty="0" smtClean="0"/>
              <a:t>64</a:t>
            </a:r>
          </a:p>
          <a:p>
            <a:pPr eaLnBrk="1" hangingPunct="1"/>
            <a:endParaRPr lang="en-US" altLang="en-US" sz="1600" dirty="0"/>
          </a:p>
        </p:txBody>
      </p:sp>
      <p:sp>
        <p:nvSpPr>
          <p:cNvPr id="6" name="Text Box 15"/>
          <p:cNvSpPr txBox="1">
            <a:spLocks noChangeArrowheads="1"/>
          </p:cNvSpPr>
          <p:nvPr/>
        </p:nvSpPr>
        <p:spPr bwMode="auto">
          <a:xfrm>
            <a:off x="533400" y="2438400"/>
            <a:ext cx="3200400" cy="206210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sz="1600" u="sng" dirty="0"/>
              <a:t>Master PC</a:t>
            </a:r>
          </a:p>
          <a:p>
            <a:pPr eaLnBrk="1" hangingPunct="1"/>
            <a:r>
              <a:rPr lang="en-US" altLang="en-US" sz="1600" dirty="0"/>
              <a:t>Processor: </a:t>
            </a:r>
            <a:r>
              <a:rPr lang="en-US" altLang="en-US" sz="1600" dirty="0" smtClean="0"/>
              <a:t>Pentium D (Dual Core) @ 3.0 GHz</a:t>
            </a:r>
          </a:p>
          <a:p>
            <a:pPr eaLnBrk="1" hangingPunct="1"/>
            <a:r>
              <a:rPr lang="en-US" altLang="en-US" sz="1600" dirty="0" smtClean="0"/>
              <a:t>Memory: 4 GB</a:t>
            </a:r>
          </a:p>
          <a:p>
            <a:pPr eaLnBrk="1" hangingPunct="1"/>
            <a:r>
              <a:rPr lang="en-US" altLang="en-US" sz="1600" dirty="0" smtClean="0"/>
              <a:t>Drives</a:t>
            </a:r>
            <a:r>
              <a:rPr lang="en-US" altLang="en-US" sz="1600" dirty="0"/>
              <a:t>: </a:t>
            </a:r>
            <a:r>
              <a:rPr lang="en-US" altLang="en-US" sz="1600" dirty="0" smtClean="0"/>
              <a:t>1-160GB</a:t>
            </a:r>
            <a:endParaRPr lang="en-US" altLang="en-US" sz="1600" dirty="0"/>
          </a:p>
          <a:p>
            <a:pPr eaLnBrk="1" hangingPunct="1"/>
            <a:r>
              <a:rPr lang="en-US" altLang="en-US" sz="1600" dirty="0"/>
              <a:t>Networking: 2-10/100Mbps Ethernet adapters</a:t>
            </a:r>
          </a:p>
          <a:p>
            <a:pPr eaLnBrk="1" hangingPunct="1"/>
            <a:r>
              <a:rPr lang="en-US" altLang="en-US" sz="1600" dirty="0"/>
              <a:t>Number of Master = 1</a:t>
            </a:r>
          </a:p>
        </p:txBody>
      </p:sp>
      <p:sp>
        <p:nvSpPr>
          <p:cNvPr id="2" name="TextBox 1"/>
          <p:cNvSpPr txBox="1"/>
          <p:nvPr/>
        </p:nvSpPr>
        <p:spPr>
          <a:xfrm>
            <a:off x="457200" y="1828800"/>
            <a:ext cx="8243887" cy="430887"/>
          </a:xfrm>
          <a:prstGeom prst="rect">
            <a:avLst/>
          </a:prstGeom>
          <a:noFill/>
        </p:spPr>
        <p:txBody>
          <a:bodyPr wrap="square" rtlCol="0">
            <a:spAutoFit/>
          </a:bodyPr>
          <a:lstStyle/>
          <a:p>
            <a:r>
              <a:rPr lang="en-US" sz="1100" dirty="0" smtClean="0"/>
              <a:t>In 2014 we acquired 70 IBM PC to replace the current </a:t>
            </a:r>
            <a:r>
              <a:rPr lang="en-US" sz="1100" dirty="0" err="1" smtClean="0"/>
              <a:t>Skynet</a:t>
            </a:r>
            <a:r>
              <a:rPr lang="en-US" sz="1100" dirty="0" smtClean="0"/>
              <a:t> Cluster nodes.  But with all used PC we had to get parts to upgrade the RAM to a new level of performance.</a:t>
            </a:r>
            <a:endParaRPr lang="en-US" sz="1100" dirty="0"/>
          </a:p>
        </p:txBody>
      </p:sp>
      <p:sp>
        <p:nvSpPr>
          <p:cNvPr id="7" name="Text Box 13"/>
          <p:cNvSpPr txBox="1">
            <a:spLocks noChangeArrowheads="1"/>
          </p:cNvSpPr>
          <p:nvPr/>
        </p:nvSpPr>
        <p:spPr bwMode="auto">
          <a:xfrm>
            <a:off x="1690686" y="4800600"/>
            <a:ext cx="5410200" cy="132343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sz="1600" u="sng" dirty="0"/>
              <a:t>Spare PC</a:t>
            </a:r>
          </a:p>
          <a:p>
            <a:pPr eaLnBrk="1" hangingPunct="1"/>
            <a:r>
              <a:rPr lang="en-US" altLang="en-US" sz="1600" dirty="0" smtClean="0"/>
              <a:t>Processor: Pentium D (Dual Core) @ 3.0 GHz</a:t>
            </a:r>
          </a:p>
          <a:p>
            <a:pPr eaLnBrk="1" hangingPunct="1"/>
            <a:r>
              <a:rPr lang="en-US" altLang="en-US" sz="1600" dirty="0" smtClean="0"/>
              <a:t>Memory</a:t>
            </a:r>
            <a:r>
              <a:rPr lang="en-US" altLang="en-US" sz="1600" dirty="0"/>
              <a:t>: </a:t>
            </a:r>
            <a:r>
              <a:rPr lang="en-US" altLang="en-US" sz="1600" dirty="0" smtClean="0"/>
              <a:t>2 GB</a:t>
            </a:r>
            <a:endParaRPr lang="en-US" altLang="en-US" sz="1600" dirty="0"/>
          </a:p>
          <a:p>
            <a:pPr eaLnBrk="1" hangingPunct="1"/>
            <a:r>
              <a:rPr lang="en-US" altLang="en-US" sz="1600" dirty="0" smtClean="0"/>
              <a:t>Networking</a:t>
            </a:r>
            <a:r>
              <a:rPr lang="en-US" altLang="en-US" sz="1600" dirty="0"/>
              <a:t>: 10/100Mbps Ethernet adapter</a:t>
            </a:r>
          </a:p>
          <a:p>
            <a:pPr eaLnBrk="1" hangingPunct="1"/>
            <a:r>
              <a:rPr lang="en-US" altLang="en-US" sz="1600" dirty="0"/>
              <a:t>Number of units: </a:t>
            </a:r>
            <a:r>
              <a:rPr lang="en-US" altLang="en-US" sz="1600" dirty="0" smtClean="0"/>
              <a:t>4</a:t>
            </a:r>
          </a:p>
        </p:txBody>
      </p:sp>
    </p:spTree>
    <p:extLst>
      <p:ext uri="{BB962C8B-B14F-4D97-AF65-F5344CB8AC3E}">
        <p14:creationId xmlns:p14="http://schemas.microsoft.com/office/powerpoint/2010/main" val="383288960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7500" r="19167"/>
          <a:stretch/>
        </p:blipFill>
        <p:spPr>
          <a:xfrm rot="5400000">
            <a:off x="1676400" y="76200"/>
            <a:ext cx="5791200" cy="6858000"/>
          </a:xfrm>
          <a:prstGeom prst="rect">
            <a:avLst/>
          </a:prstGeom>
        </p:spPr>
      </p:pic>
    </p:spTree>
    <p:extLst>
      <p:ext uri="{BB962C8B-B14F-4D97-AF65-F5344CB8AC3E}">
        <p14:creationId xmlns:p14="http://schemas.microsoft.com/office/powerpoint/2010/main" val="410219268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295400" y="762000"/>
            <a:ext cx="7010400" cy="4648200"/>
          </a:xfrm>
          <a:prstGeom prst="rect">
            <a:avLst/>
          </a:prstGeom>
        </p:spPr>
      </p:pic>
    </p:spTree>
    <p:extLst>
      <p:ext uri="{BB962C8B-B14F-4D97-AF65-F5344CB8AC3E}">
        <p14:creationId xmlns:p14="http://schemas.microsoft.com/office/powerpoint/2010/main" val="17451007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857250"/>
            <a:ext cx="9144000" cy="51435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6896100" y="5200650"/>
            <a:ext cx="2006600" cy="711200"/>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6896100" y="869950"/>
            <a:ext cx="2247900" cy="800100"/>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0" y="857250"/>
            <a:ext cx="9144000" cy="5143500"/>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260350" y="1358900"/>
            <a:ext cx="8641080" cy="0"/>
          </a:xfrm>
          <a:custGeom>
            <a:avLst/>
            <a:gdLst/>
            <a:ahLst/>
            <a:cxnLst/>
            <a:rect l="l" t="t" r="r" b="b"/>
            <a:pathLst>
              <a:path w="8641080">
                <a:moveTo>
                  <a:pt x="0" y="0"/>
                </a:moveTo>
                <a:lnTo>
                  <a:pt x="8640960" y="1"/>
                </a:lnTo>
              </a:path>
            </a:pathLst>
          </a:custGeom>
          <a:ln w="12700">
            <a:solidFill>
              <a:srgbClr val="0070C0"/>
            </a:solidFill>
          </a:ln>
        </p:spPr>
        <p:txBody>
          <a:bodyPr wrap="square" lIns="0" tIns="0" rIns="0" bIns="0" rtlCol="0"/>
          <a:lstStyle/>
          <a:p>
            <a:endParaRPr/>
          </a:p>
        </p:txBody>
      </p:sp>
      <p:sp>
        <p:nvSpPr>
          <p:cNvPr id="7" name="object 7"/>
          <p:cNvSpPr txBox="1">
            <a:spLocks noGrp="1"/>
          </p:cNvSpPr>
          <p:nvPr>
            <p:ph type="title"/>
          </p:nvPr>
        </p:nvSpPr>
        <p:spPr>
          <a:xfrm>
            <a:off x="2333625" y="228600"/>
            <a:ext cx="8791575" cy="553998"/>
          </a:xfrm>
          <a:prstGeom prst="rect">
            <a:avLst/>
          </a:prstGeom>
        </p:spPr>
        <p:txBody>
          <a:bodyPr vert="horz" wrap="square" lIns="0" tIns="0" rIns="0" bIns="0" numCol="1" rtlCol="0" anchor="b" anchorCtr="0" compatLnSpc="1">
            <a:prstTxWarp prst="textNoShape">
              <a:avLst/>
            </a:prstTxWarp>
            <a:spAutoFit/>
          </a:bodyPr>
          <a:lstStyle/>
          <a:p>
            <a:pPr marL="12700"/>
            <a:r>
              <a:rPr sz="3600"/>
              <a:t>Software-Defined </a:t>
            </a:r>
            <a:r>
              <a:rPr sz="3600" spc="-5" smtClean="0"/>
              <a:t>Networking</a:t>
            </a:r>
            <a:endParaRPr sz="3600" spc="-15" dirty="0"/>
          </a:p>
        </p:txBody>
      </p:sp>
      <p:sp>
        <p:nvSpPr>
          <p:cNvPr id="8" name="object 8"/>
          <p:cNvSpPr/>
          <p:nvPr/>
        </p:nvSpPr>
        <p:spPr>
          <a:xfrm>
            <a:off x="1" y="1466850"/>
            <a:ext cx="4432299" cy="1511300"/>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63500" y="1504950"/>
            <a:ext cx="4305300" cy="1384300"/>
          </a:xfrm>
          <a:prstGeom prst="rect">
            <a:avLst/>
          </a:prstGeom>
          <a:blipFill>
            <a:blip r:embed="rId7" cstate="print"/>
            <a:stretch>
              <a:fillRect/>
            </a:stretch>
          </a:blipFill>
        </p:spPr>
        <p:txBody>
          <a:bodyPr wrap="square" lIns="0" tIns="0" rIns="0" bIns="0" rtlCol="0"/>
          <a:lstStyle/>
          <a:p>
            <a:endParaRPr/>
          </a:p>
        </p:txBody>
      </p:sp>
      <p:sp>
        <p:nvSpPr>
          <p:cNvPr id="10" name="object 10"/>
          <p:cNvSpPr/>
          <p:nvPr/>
        </p:nvSpPr>
        <p:spPr>
          <a:xfrm>
            <a:off x="0" y="1301750"/>
            <a:ext cx="3416300" cy="406400"/>
          </a:xfrm>
          <a:prstGeom prst="rect">
            <a:avLst/>
          </a:prstGeom>
          <a:blipFill>
            <a:blip r:embed="rId8" cstate="print"/>
            <a:stretch>
              <a:fillRect/>
            </a:stretch>
          </a:blipFill>
        </p:spPr>
        <p:txBody>
          <a:bodyPr wrap="square" lIns="0" tIns="0" rIns="0" bIns="0" rtlCol="0"/>
          <a:lstStyle/>
          <a:p>
            <a:endParaRPr/>
          </a:p>
        </p:txBody>
      </p:sp>
      <p:sp>
        <p:nvSpPr>
          <p:cNvPr id="11" name="object 11"/>
          <p:cNvSpPr/>
          <p:nvPr/>
        </p:nvSpPr>
        <p:spPr>
          <a:xfrm>
            <a:off x="177800" y="1314450"/>
            <a:ext cx="3098800" cy="444500"/>
          </a:xfrm>
          <a:prstGeom prst="rect">
            <a:avLst/>
          </a:prstGeom>
          <a:blipFill>
            <a:blip r:embed="rId9" cstate="print"/>
            <a:stretch>
              <a:fillRect/>
            </a:stretch>
          </a:blipFill>
        </p:spPr>
        <p:txBody>
          <a:bodyPr wrap="square" lIns="0" tIns="0" rIns="0" bIns="0" rtlCol="0"/>
          <a:lstStyle/>
          <a:p>
            <a:endParaRPr/>
          </a:p>
        </p:txBody>
      </p:sp>
      <p:sp>
        <p:nvSpPr>
          <p:cNvPr id="12" name="object 12"/>
          <p:cNvSpPr/>
          <p:nvPr/>
        </p:nvSpPr>
        <p:spPr>
          <a:xfrm>
            <a:off x="50800" y="1339850"/>
            <a:ext cx="3302000" cy="279400"/>
          </a:xfrm>
          <a:custGeom>
            <a:avLst/>
            <a:gdLst/>
            <a:ahLst/>
            <a:cxnLst/>
            <a:rect l="l" t="t" r="r" b="b"/>
            <a:pathLst>
              <a:path w="3302000" h="279400">
                <a:moveTo>
                  <a:pt x="3274631" y="0"/>
                </a:moveTo>
                <a:lnTo>
                  <a:pt x="27368" y="0"/>
                </a:lnTo>
                <a:lnTo>
                  <a:pt x="16715" y="2150"/>
                </a:lnTo>
                <a:lnTo>
                  <a:pt x="8016" y="8015"/>
                </a:lnTo>
                <a:lnTo>
                  <a:pt x="2150" y="16715"/>
                </a:lnTo>
                <a:lnTo>
                  <a:pt x="0" y="27368"/>
                </a:lnTo>
                <a:lnTo>
                  <a:pt x="0" y="252031"/>
                </a:lnTo>
                <a:lnTo>
                  <a:pt x="2150" y="262684"/>
                </a:lnTo>
                <a:lnTo>
                  <a:pt x="8016" y="271384"/>
                </a:lnTo>
                <a:lnTo>
                  <a:pt x="16715" y="277249"/>
                </a:lnTo>
                <a:lnTo>
                  <a:pt x="27368" y="279400"/>
                </a:lnTo>
                <a:lnTo>
                  <a:pt x="3274631" y="279400"/>
                </a:lnTo>
                <a:lnTo>
                  <a:pt x="3285284" y="277249"/>
                </a:lnTo>
                <a:lnTo>
                  <a:pt x="3293984" y="271384"/>
                </a:lnTo>
                <a:lnTo>
                  <a:pt x="3299849" y="262684"/>
                </a:lnTo>
                <a:lnTo>
                  <a:pt x="3302000" y="252031"/>
                </a:lnTo>
                <a:lnTo>
                  <a:pt x="3302000" y="27368"/>
                </a:lnTo>
                <a:lnTo>
                  <a:pt x="3299849" y="16715"/>
                </a:lnTo>
                <a:lnTo>
                  <a:pt x="3293984" y="8015"/>
                </a:lnTo>
                <a:lnTo>
                  <a:pt x="3285284" y="2150"/>
                </a:lnTo>
                <a:lnTo>
                  <a:pt x="3274631" y="0"/>
                </a:lnTo>
                <a:close/>
              </a:path>
            </a:pathLst>
          </a:custGeom>
          <a:solidFill>
            <a:srgbClr val="A0ADD2"/>
          </a:solidFill>
        </p:spPr>
        <p:txBody>
          <a:bodyPr wrap="square" lIns="0" tIns="0" rIns="0" bIns="0" rtlCol="0"/>
          <a:lstStyle/>
          <a:p>
            <a:endParaRPr/>
          </a:p>
        </p:txBody>
      </p:sp>
      <p:sp>
        <p:nvSpPr>
          <p:cNvPr id="13" name="object 13"/>
          <p:cNvSpPr/>
          <p:nvPr/>
        </p:nvSpPr>
        <p:spPr>
          <a:xfrm>
            <a:off x="158022" y="1767888"/>
            <a:ext cx="88899" cy="101600"/>
          </a:xfrm>
          <a:prstGeom prst="rect">
            <a:avLst/>
          </a:prstGeom>
          <a:blipFill>
            <a:blip r:embed="rId10" cstate="print"/>
            <a:stretch>
              <a:fillRect/>
            </a:stretch>
          </a:blipFill>
        </p:spPr>
        <p:txBody>
          <a:bodyPr wrap="square" lIns="0" tIns="0" rIns="0" bIns="0" rtlCol="0"/>
          <a:lstStyle/>
          <a:p>
            <a:endParaRPr/>
          </a:p>
        </p:txBody>
      </p:sp>
      <p:sp>
        <p:nvSpPr>
          <p:cNvPr id="14" name="object 14"/>
          <p:cNvSpPr/>
          <p:nvPr/>
        </p:nvSpPr>
        <p:spPr>
          <a:xfrm>
            <a:off x="158022" y="2136188"/>
            <a:ext cx="88899" cy="101600"/>
          </a:xfrm>
          <a:prstGeom prst="rect">
            <a:avLst/>
          </a:prstGeom>
          <a:blipFill>
            <a:blip r:embed="rId10" cstate="print"/>
            <a:stretch>
              <a:fillRect/>
            </a:stretch>
          </a:blipFill>
        </p:spPr>
        <p:txBody>
          <a:bodyPr wrap="square" lIns="0" tIns="0" rIns="0" bIns="0" rtlCol="0"/>
          <a:lstStyle/>
          <a:p>
            <a:endParaRPr/>
          </a:p>
        </p:txBody>
      </p:sp>
      <p:sp>
        <p:nvSpPr>
          <p:cNvPr id="15" name="object 15"/>
          <p:cNvSpPr/>
          <p:nvPr/>
        </p:nvSpPr>
        <p:spPr>
          <a:xfrm>
            <a:off x="158022" y="2517188"/>
            <a:ext cx="88899" cy="101600"/>
          </a:xfrm>
          <a:prstGeom prst="rect">
            <a:avLst/>
          </a:prstGeom>
          <a:blipFill>
            <a:blip r:embed="rId10" cstate="print"/>
            <a:stretch>
              <a:fillRect/>
            </a:stretch>
          </a:blipFill>
        </p:spPr>
        <p:txBody>
          <a:bodyPr wrap="square" lIns="0" tIns="0" rIns="0" bIns="0" rtlCol="0"/>
          <a:lstStyle/>
          <a:p>
            <a:endParaRPr/>
          </a:p>
        </p:txBody>
      </p:sp>
      <p:sp>
        <p:nvSpPr>
          <p:cNvPr id="16" name="object 16"/>
          <p:cNvSpPr/>
          <p:nvPr/>
        </p:nvSpPr>
        <p:spPr>
          <a:xfrm>
            <a:off x="1" y="3054350"/>
            <a:ext cx="3975099" cy="1435100"/>
          </a:xfrm>
          <a:prstGeom prst="rect">
            <a:avLst/>
          </a:prstGeom>
          <a:blipFill>
            <a:blip r:embed="rId11" cstate="print"/>
            <a:stretch>
              <a:fillRect/>
            </a:stretch>
          </a:blipFill>
        </p:spPr>
        <p:txBody>
          <a:bodyPr wrap="square" lIns="0" tIns="0" rIns="0" bIns="0" rtlCol="0"/>
          <a:lstStyle/>
          <a:p>
            <a:endParaRPr/>
          </a:p>
        </p:txBody>
      </p:sp>
      <p:sp>
        <p:nvSpPr>
          <p:cNvPr id="17" name="object 17"/>
          <p:cNvSpPr/>
          <p:nvPr/>
        </p:nvSpPr>
        <p:spPr>
          <a:xfrm>
            <a:off x="63500" y="3092450"/>
            <a:ext cx="3848100" cy="1308100"/>
          </a:xfrm>
          <a:prstGeom prst="rect">
            <a:avLst/>
          </a:prstGeom>
          <a:blipFill>
            <a:blip r:embed="rId12" cstate="print"/>
            <a:stretch>
              <a:fillRect/>
            </a:stretch>
          </a:blipFill>
        </p:spPr>
        <p:txBody>
          <a:bodyPr wrap="square" lIns="0" tIns="0" rIns="0" bIns="0" rtlCol="0"/>
          <a:lstStyle/>
          <a:p>
            <a:endParaRPr/>
          </a:p>
        </p:txBody>
      </p:sp>
      <p:sp>
        <p:nvSpPr>
          <p:cNvPr id="18" name="object 18"/>
          <p:cNvSpPr/>
          <p:nvPr/>
        </p:nvSpPr>
        <p:spPr>
          <a:xfrm>
            <a:off x="0" y="2927350"/>
            <a:ext cx="2870200" cy="406400"/>
          </a:xfrm>
          <a:prstGeom prst="rect">
            <a:avLst/>
          </a:prstGeom>
          <a:blipFill>
            <a:blip r:embed="rId13" cstate="print"/>
            <a:stretch>
              <a:fillRect/>
            </a:stretch>
          </a:blipFill>
        </p:spPr>
        <p:txBody>
          <a:bodyPr wrap="square" lIns="0" tIns="0" rIns="0" bIns="0" rtlCol="0"/>
          <a:lstStyle/>
          <a:p>
            <a:endParaRPr/>
          </a:p>
        </p:txBody>
      </p:sp>
      <p:sp>
        <p:nvSpPr>
          <p:cNvPr id="19" name="object 19"/>
          <p:cNvSpPr/>
          <p:nvPr/>
        </p:nvSpPr>
        <p:spPr>
          <a:xfrm>
            <a:off x="114300" y="2940050"/>
            <a:ext cx="2641600" cy="444500"/>
          </a:xfrm>
          <a:prstGeom prst="rect">
            <a:avLst/>
          </a:prstGeom>
          <a:blipFill>
            <a:blip r:embed="rId14" cstate="print"/>
            <a:stretch>
              <a:fillRect/>
            </a:stretch>
          </a:blipFill>
        </p:spPr>
        <p:txBody>
          <a:bodyPr wrap="square" lIns="0" tIns="0" rIns="0" bIns="0" rtlCol="0"/>
          <a:lstStyle/>
          <a:p>
            <a:endParaRPr/>
          </a:p>
        </p:txBody>
      </p:sp>
      <p:sp>
        <p:nvSpPr>
          <p:cNvPr id="20" name="object 20"/>
          <p:cNvSpPr/>
          <p:nvPr/>
        </p:nvSpPr>
        <p:spPr>
          <a:xfrm>
            <a:off x="63500" y="2965450"/>
            <a:ext cx="2743200" cy="279400"/>
          </a:xfrm>
          <a:custGeom>
            <a:avLst/>
            <a:gdLst/>
            <a:ahLst/>
            <a:cxnLst/>
            <a:rect l="l" t="t" r="r" b="b"/>
            <a:pathLst>
              <a:path w="2743200" h="279400">
                <a:moveTo>
                  <a:pt x="2715834" y="0"/>
                </a:moveTo>
                <a:lnTo>
                  <a:pt x="27365" y="0"/>
                </a:lnTo>
                <a:lnTo>
                  <a:pt x="16713" y="2150"/>
                </a:lnTo>
                <a:lnTo>
                  <a:pt x="8015" y="8015"/>
                </a:lnTo>
                <a:lnTo>
                  <a:pt x="2150" y="16713"/>
                </a:lnTo>
                <a:lnTo>
                  <a:pt x="0" y="27365"/>
                </a:lnTo>
                <a:lnTo>
                  <a:pt x="0" y="252034"/>
                </a:lnTo>
                <a:lnTo>
                  <a:pt x="2150" y="262686"/>
                </a:lnTo>
                <a:lnTo>
                  <a:pt x="8015" y="271384"/>
                </a:lnTo>
                <a:lnTo>
                  <a:pt x="16713" y="277249"/>
                </a:lnTo>
                <a:lnTo>
                  <a:pt x="27365" y="279400"/>
                </a:lnTo>
                <a:lnTo>
                  <a:pt x="2715834" y="279400"/>
                </a:lnTo>
                <a:lnTo>
                  <a:pt x="2726486" y="277249"/>
                </a:lnTo>
                <a:lnTo>
                  <a:pt x="2735184" y="271384"/>
                </a:lnTo>
                <a:lnTo>
                  <a:pt x="2741049" y="262686"/>
                </a:lnTo>
                <a:lnTo>
                  <a:pt x="2743200" y="252034"/>
                </a:lnTo>
                <a:lnTo>
                  <a:pt x="2743200" y="27365"/>
                </a:lnTo>
                <a:lnTo>
                  <a:pt x="2741049" y="16713"/>
                </a:lnTo>
                <a:lnTo>
                  <a:pt x="2735184" y="8015"/>
                </a:lnTo>
                <a:lnTo>
                  <a:pt x="2726486" y="2150"/>
                </a:lnTo>
                <a:lnTo>
                  <a:pt x="2715834" y="0"/>
                </a:lnTo>
                <a:close/>
              </a:path>
            </a:pathLst>
          </a:custGeom>
          <a:solidFill>
            <a:srgbClr val="A0ADD2"/>
          </a:solidFill>
        </p:spPr>
        <p:txBody>
          <a:bodyPr wrap="square" lIns="0" tIns="0" rIns="0" bIns="0" rtlCol="0"/>
          <a:lstStyle/>
          <a:p>
            <a:endParaRPr/>
          </a:p>
        </p:txBody>
      </p:sp>
      <p:sp>
        <p:nvSpPr>
          <p:cNvPr id="21" name="object 21"/>
          <p:cNvSpPr/>
          <p:nvPr/>
        </p:nvSpPr>
        <p:spPr>
          <a:xfrm>
            <a:off x="198943" y="3373973"/>
            <a:ext cx="101600" cy="101600"/>
          </a:xfrm>
          <a:prstGeom prst="rect">
            <a:avLst/>
          </a:prstGeom>
          <a:blipFill>
            <a:blip r:embed="rId10" cstate="print"/>
            <a:stretch>
              <a:fillRect/>
            </a:stretch>
          </a:blipFill>
        </p:spPr>
        <p:txBody>
          <a:bodyPr wrap="square" lIns="0" tIns="0" rIns="0" bIns="0" rtlCol="0"/>
          <a:lstStyle/>
          <a:p>
            <a:endParaRPr/>
          </a:p>
        </p:txBody>
      </p:sp>
      <p:sp>
        <p:nvSpPr>
          <p:cNvPr id="22" name="object 22"/>
          <p:cNvSpPr/>
          <p:nvPr/>
        </p:nvSpPr>
        <p:spPr>
          <a:xfrm>
            <a:off x="198943" y="3589873"/>
            <a:ext cx="101600" cy="101600"/>
          </a:xfrm>
          <a:prstGeom prst="rect">
            <a:avLst/>
          </a:prstGeom>
          <a:blipFill>
            <a:blip r:embed="rId10" cstate="print"/>
            <a:stretch>
              <a:fillRect/>
            </a:stretch>
          </a:blipFill>
        </p:spPr>
        <p:txBody>
          <a:bodyPr wrap="square" lIns="0" tIns="0" rIns="0" bIns="0" rtlCol="0"/>
          <a:lstStyle/>
          <a:p>
            <a:endParaRPr/>
          </a:p>
        </p:txBody>
      </p:sp>
      <p:sp>
        <p:nvSpPr>
          <p:cNvPr id="23" name="object 23"/>
          <p:cNvSpPr/>
          <p:nvPr/>
        </p:nvSpPr>
        <p:spPr>
          <a:xfrm>
            <a:off x="198943" y="3818473"/>
            <a:ext cx="101600" cy="101600"/>
          </a:xfrm>
          <a:prstGeom prst="rect">
            <a:avLst/>
          </a:prstGeom>
          <a:blipFill>
            <a:blip r:embed="rId10" cstate="print"/>
            <a:stretch>
              <a:fillRect/>
            </a:stretch>
          </a:blipFill>
        </p:spPr>
        <p:txBody>
          <a:bodyPr wrap="square" lIns="0" tIns="0" rIns="0" bIns="0" rtlCol="0"/>
          <a:lstStyle/>
          <a:p>
            <a:endParaRPr/>
          </a:p>
        </p:txBody>
      </p:sp>
      <p:sp>
        <p:nvSpPr>
          <p:cNvPr id="24" name="object 24"/>
          <p:cNvSpPr/>
          <p:nvPr/>
        </p:nvSpPr>
        <p:spPr>
          <a:xfrm>
            <a:off x="198943" y="4034373"/>
            <a:ext cx="101600" cy="101600"/>
          </a:xfrm>
          <a:prstGeom prst="rect">
            <a:avLst/>
          </a:prstGeom>
          <a:blipFill>
            <a:blip r:embed="rId10" cstate="print"/>
            <a:stretch>
              <a:fillRect/>
            </a:stretch>
          </a:blipFill>
        </p:spPr>
        <p:txBody>
          <a:bodyPr wrap="square" lIns="0" tIns="0" rIns="0" bIns="0" rtlCol="0"/>
          <a:lstStyle/>
          <a:p>
            <a:endParaRPr/>
          </a:p>
        </p:txBody>
      </p:sp>
      <p:sp>
        <p:nvSpPr>
          <p:cNvPr id="25" name="object 25"/>
          <p:cNvSpPr txBox="1"/>
          <p:nvPr/>
        </p:nvSpPr>
        <p:spPr>
          <a:xfrm>
            <a:off x="254393" y="1388893"/>
            <a:ext cx="3235325" cy="2800350"/>
          </a:xfrm>
          <a:prstGeom prst="rect">
            <a:avLst/>
          </a:prstGeom>
        </p:spPr>
        <p:txBody>
          <a:bodyPr vert="horz" wrap="square" lIns="0" tIns="0" rIns="0" bIns="0" rtlCol="0">
            <a:spAutoFit/>
          </a:bodyPr>
          <a:lstStyle/>
          <a:p>
            <a:pPr marL="73660"/>
            <a:r>
              <a:rPr sz="1200" b="1" spc="15" dirty="0">
                <a:latin typeface="Malgun Gothic"/>
                <a:cs typeface="Malgun Gothic"/>
              </a:rPr>
              <a:t>Separation </a:t>
            </a:r>
            <a:r>
              <a:rPr sz="1200" b="1" spc="-25" dirty="0">
                <a:latin typeface="Malgun Gothic"/>
                <a:cs typeface="Malgun Gothic"/>
              </a:rPr>
              <a:t>of </a:t>
            </a:r>
            <a:r>
              <a:rPr sz="1200" b="1" spc="-5" dirty="0">
                <a:latin typeface="Malgun Gothic"/>
                <a:cs typeface="Malgun Gothic"/>
              </a:rPr>
              <a:t>Control </a:t>
            </a:r>
            <a:r>
              <a:rPr sz="1200" b="1" dirty="0">
                <a:latin typeface="Malgun Gothic"/>
                <a:cs typeface="Malgun Gothic"/>
              </a:rPr>
              <a:t>and </a:t>
            </a:r>
            <a:r>
              <a:rPr sz="1200" b="1" spc="20" dirty="0">
                <a:latin typeface="Malgun Gothic"/>
                <a:cs typeface="Malgun Gothic"/>
              </a:rPr>
              <a:t>Data</a:t>
            </a:r>
            <a:r>
              <a:rPr sz="1200" b="1" spc="-254" dirty="0">
                <a:latin typeface="Malgun Gothic"/>
                <a:cs typeface="Malgun Gothic"/>
              </a:rPr>
              <a:t> </a:t>
            </a:r>
            <a:r>
              <a:rPr sz="1200" b="1" spc="-15" dirty="0">
                <a:latin typeface="Malgun Gothic"/>
                <a:cs typeface="Malgun Gothic"/>
              </a:rPr>
              <a:t>Plane</a:t>
            </a:r>
            <a:endParaRPr sz="1200">
              <a:latin typeface="Malgun Gothic"/>
              <a:cs typeface="Malgun Gothic"/>
            </a:endParaRPr>
          </a:p>
          <a:p>
            <a:pPr>
              <a:spcBef>
                <a:spcPts val="35"/>
              </a:spcBef>
            </a:pPr>
            <a:endParaRPr sz="1100">
              <a:latin typeface="Times New Roman"/>
              <a:cs typeface="Times New Roman"/>
            </a:endParaRPr>
          </a:p>
          <a:p>
            <a:pPr marL="81280" marR="36830">
              <a:lnSpc>
                <a:spcPts val="1300"/>
              </a:lnSpc>
              <a:spcBef>
                <a:spcPts val="5"/>
              </a:spcBef>
            </a:pPr>
            <a:r>
              <a:rPr sz="1100" dirty="0">
                <a:latin typeface="Malgun Gothic"/>
                <a:cs typeface="Malgun Gothic"/>
              </a:rPr>
              <a:t>Network</a:t>
            </a:r>
            <a:r>
              <a:rPr sz="1100" spc="-50" dirty="0">
                <a:latin typeface="Malgun Gothic"/>
                <a:cs typeface="Malgun Gothic"/>
              </a:rPr>
              <a:t> </a:t>
            </a:r>
            <a:r>
              <a:rPr sz="1100" spc="10" dirty="0">
                <a:latin typeface="Malgun Gothic"/>
                <a:cs typeface="Malgun Gothic"/>
              </a:rPr>
              <a:t>controlled</a:t>
            </a:r>
            <a:r>
              <a:rPr sz="1100" spc="-55" dirty="0">
                <a:latin typeface="Malgun Gothic"/>
                <a:cs typeface="Malgun Gothic"/>
              </a:rPr>
              <a:t> </a:t>
            </a:r>
            <a:r>
              <a:rPr sz="1100" spc="15" dirty="0">
                <a:latin typeface="Malgun Gothic"/>
                <a:cs typeface="Malgun Gothic"/>
              </a:rPr>
              <a:t>by</a:t>
            </a:r>
            <a:r>
              <a:rPr sz="1100" spc="-135" dirty="0">
                <a:latin typeface="Malgun Gothic"/>
                <a:cs typeface="Malgun Gothic"/>
              </a:rPr>
              <a:t> </a:t>
            </a:r>
            <a:r>
              <a:rPr sz="1100" dirty="0">
                <a:latin typeface="Malgun Gothic"/>
                <a:cs typeface="Malgun Gothic"/>
              </a:rPr>
              <a:t>SW</a:t>
            </a:r>
            <a:r>
              <a:rPr sz="1100" spc="55" dirty="0">
                <a:latin typeface="Malgun Gothic"/>
                <a:cs typeface="Malgun Gothic"/>
              </a:rPr>
              <a:t> </a:t>
            </a:r>
            <a:r>
              <a:rPr sz="1100" spc="10" dirty="0">
                <a:latin typeface="Malgun Gothic"/>
                <a:cs typeface="Malgun Gothic"/>
              </a:rPr>
              <a:t>Applications;</a:t>
            </a:r>
            <a:r>
              <a:rPr sz="1100" spc="-135" dirty="0">
                <a:latin typeface="Malgun Gothic"/>
                <a:cs typeface="Malgun Gothic"/>
              </a:rPr>
              <a:t> </a:t>
            </a:r>
            <a:r>
              <a:rPr sz="1100" spc="10" dirty="0">
                <a:latin typeface="Malgun Gothic"/>
                <a:cs typeface="Malgun Gothic"/>
              </a:rPr>
              <a:t>suitable  </a:t>
            </a:r>
            <a:r>
              <a:rPr sz="1100" spc="-5" dirty="0">
                <a:latin typeface="Malgun Gothic"/>
                <a:cs typeface="Malgun Gothic"/>
              </a:rPr>
              <a:t>for </a:t>
            </a:r>
            <a:r>
              <a:rPr sz="1100" spc="25" dirty="0">
                <a:latin typeface="Malgun Gothic"/>
                <a:cs typeface="Malgun Gothic"/>
              </a:rPr>
              <a:t>mobile</a:t>
            </a:r>
            <a:r>
              <a:rPr sz="1100" spc="-120" dirty="0">
                <a:latin typeface="Malgun Gothic"/>
                <a:cs typeface="Malgun Gothic"/>
              </a:rPr>
              <a:t> </a:t>
            </a:r>
            <a:r>
              <a:rPr sz="1100" dirty="0">
                <a:latin typeface="Malgun Gothic"/>
                <a:cs typeface="Malgun Gothic"/>
              </a:rPr>
              <a:t>network</a:t>
            </a:r>
            <a:endParaRPr sz="1100">
              <a:latin typeface="Malgun Gothic"/>
              <a:cs typeface="Malgun Gothic"/>
            </a:endParaRPr>
          </a:p>
          <a:p>
            <a:pPr marL="81280" marR="5080">
              <a:lnSpc>
                <a:spcPts val="1300"/>
              </a:lnSpc>
              <a:spcBef>
                <a:spcPts val="300"/>
              </a:spcBef>
            </a:pPr>
            <a:r>
              <a:rPr sz="1100" spc="10" dirty="0">
                <a:latin typeface="Malgun Gothic"/>
                <a:cs typeface="Malgun Gothic"/>
              </a:rPr>
              <a:t>Uses </a:t>
            </a:r>
            <a:r>
              <a:rPr sz="1100" spc="5" dirty="0">
                <a:latin typeface="Malgun Gothic"/>
                <a:cs typeface="Malgun Gothic"/>
              </a:rPr>
              <a:t>general </a:t>
            </a:r>
            <a:r>
              <a:rPr sz="1100" spc="10" dirty="0">
                <a:latin typeface="Malgun Gothic"/>
                <a:cs typeface="Malgun Gothic"/>
              </a:rPr>
              <a:t>purpose </a:t>
            </a:r>
            <a:r>
              <a:rPr sz="1100" spc="5" dirty="0">
                <a:latin typeface="Malgun Gothic"/>
                <a:cs typeface="Malgun Gothic"/>
              </a:rPr>
              <a:t>hardware </a:t>
            </a:r>
            <a:r>
              <a:rPr sz="1100" spc="-5" dirty="0">
                <a:latin typeface="Malgun Gothic"/>
                <a:cs typeface="Malgun Gothic"/>
              </a:rPr>
              <a:t>and </a:t>
            </a:r>
            <a:r>
              <a:rPr sz="1100" spc="20" dirty="0">
                <a:latin typeface="Malgun Gothic"/>
                <a:cs typeface="Malgun Gothic"/>
              </a:rPr>
              <a:t>commodity  </a:t>
            </a:r>
            <a:r>
              <a:rPr sz="1100" dirty="0">
                <a:latin typeface="Malgun Gothic"/>
                <a:cs typeface="Malgun Gothic"/>
              </a:rPr>
              <a:t>servers</a:t>
            </a:r>
            <a:endParaRPr sz="1100">
              <a:latin typeface="Malgun Gothic"/>
              <a:cs typeface="Malgun Gothic"/>
            </a:endParaRPr>
          </a:p>
          <a:p>
            <a:pPr marL="81280" marR="5080">
              <a:lnSpc>
                <a:spcPts val="1300"/>
              </a:lnSpc>
              <a:spcBef>
                <a:spcPts val="400"/>
              </a:spcBef>
            </a:pPr>
            <a:r>
              <a:rPr sz="1100" spc="10" dirty="0">
                <a:latin typeface="Malgun Gothic"/>
                <a:cs typeface="Malgun Gothic"/>
              </a:rPr>
              <a:t>Enables</a:t>
            </a:r>
            <a:r>
              <a:rPr sz="1100" spc="-75" dirty="0">
                <a:latin typeface="Malgun Gothic"/>
                <a:cs typeface="Malgun Gothic"/>
              </a:rPr>
              <a:t> </a:t>
            </a:r>
            <a:r>
              <a:rPr sz="1100" spc="15" dirty="0">
                <a:latin typeface="Malgun Gothic"/>
                <a:cs typeface="Malgun Gothic"/>
              </a:rPr>
              <a:t>automated,</a:t>
            </a:r>
            <a:r>
              <a:rPr sz="1100" spc="-140" dirty="0">
                <a:latin typeface="Malgun Gothic"/>
                <a:cs typeface="Malgun Gothic"/>
              </a:rPr>
              <a:t> </a:t>
            </a:r>
            <a:r>
              <a:rPr sz="1100" spc="15" dirty="0">
                <a:latin typeface="Malgun Gothic"/>
                <a:cs typeface="Malgun Gothic"/>
              </a:rPr>
              <a:t>policy-based</a:t>
            </a:r>
            <a:r>
              <a:rPr sz="1100" spc="-60" dirty="0">
                <a:latin typeface="Malgun Gothic"/>
                <a:cs typeface="Malgun Gothic"/>
              </a:rPr>
              <a:t> </a:t>
            </a:r>
            <a:r>
              <a:rPr sz="1100" spc="5" dirty="0">
                <a:latin typeface="Malgun Gothic"/>
                <a:cs typeface="Malgun Gothic"/>
              </a:rPr>
              <a:t>control</a:t>
            </a:r>
            <a:r>
              <a:rPr sz="1100" spc="-70" dirty="0">
                <a:latin typeface="Malgun Gothic"/>
                <a:cs typeface="Malgun Gothic"/>
              </a:rPr>
              <a:t> </a:t>
            </a:r>
            <a:r>
              <a:rPr sz="1100" spc="20" dirty="0">
                <a:latin typeface="Malgun Gothic"/>
                <a:cs typeface="Malgun Gothic"/>
              </a:rPr>
              <a:t>of</a:t>
            </a:r>
            <a:r>
              <a:rPr sz="1100" spc="-150" dirty="0">
                <a:latin typeface="Malgun Gothic"/>
                <a:cs typeface="Malgun Gothic"/>
              </a:rPr>
              <a:t> </a:t>
            </a:r>
            <a:r>
              <a:rPr sz="1100" spc="-5" dirty="0">
                <a:latin typeface="Malgun Gothic"/>
                <a:cs typeface="Malgun Gothic"/>
              </a:rPr>
              <a:t>even  </a:t>
            </a:r>
            <a:r>
              <a:rPr sz="1100" spc="10" dirty="0">
                <a:latin typeface="Malgun Gothic"/>
                <a:cs typeface="Malgun Gothic"/>
              </a:rPr>
              <a:t>massive</a:t>
            </a:r>
            <a:r>
              <a:rPr sz="1100" spc="-150" dirty="0">
                <a:latin typeface="Malgun Gothic"/>
                <a:cs typeface="Malgun Gothic"/>
              </a:rPr>
              <a:t> </a:t>
            </a:r>
            <a:r>
              <a:rPr sz="1100" dirty="0">
                <a:latin typeface="Malgun Gothic"/>
                <a:cs typeface="Malgun Gothic"/>
              </a:rPr>
              <a:t>network</a:t>
            </a:r>
            <a:endParaRPr sz="1100">
              <a:latin typeface="Malgun Gothic"/>
              <a:cs typeface="Malgun Gothic"/>
            </a:endParaRPr>
          </a:p>
          <a:p>
            <a:pPr>
              <a:spcBef>
                <a:spcPts val="45"/>
              </a:spcBef>
            </a:pPr>
            <a:endParaRPr sz="1300">
              <a:latin typeface="Times New Roman"/>
              <a:cs typeface="Times New Roman"/>
            </a:endParaRPr>
          </a:p>
          <a:p>
            <a:pPr marL="12700"/>
            <a:r>
              <a:rPr sz="1200" b="1" spc="10" dirty="0">
                <a:latin typeface="Malgun Gothic"/>
                <a:cs typeface="Malgun Gothic"/>
              </a:rPr>
              <a:t>Abstraction </a:t>
            </a:r>
            <a:r>
              <a:rPr sz="1200" b="1" spc="-25" dirty="0">
                <a:latin typeface="Malgun Gothic"/>
                <a:cs typeface="Malgun Gothic"/>
              </a:rPr>
              <a:t>of </a:t>
            </a:r>
            <a:r>
              <a:rPr sz="1200" b="1" spc="20" dirty="0">
                <a:latin typeface="Malgun Gothic"/>
                <a:cs typeface="Malgun Gothic"/>
              </a:rPr>
              <a:t>Network</a:t>
            </a:r>
            <a:r>
              <a:rPr sz="1200" b="1" spc="-270" dirty="0">
                <a:latin typeface="Malgun Gothic"/>
                <a:cs typeface="Malgun Gothic"/>
              </a:rPr>
              <a:t> </a:t>
            </a:r>
            <a:r>
              <a:rPr sz="1200" b="1" dirty="0">
                <a:latin typeface="Malgun Gothic"/>
                <a:cs typeface="Malgun Gothic"/>
              </a:rPr>
              <a:t>Devices</a:t>
            </a:r>
            <a:endParaRPr sz="1200">
              <a:latin typeface="Malgun Gothic"/>
              <a:cs typeface="Malgun Gothic"/>
            </a:endParaRPr>
          </a:p>
          <a:p>
            <a:pPr marL="121920" marR="625475">
              <a:lnSpc>
                <a:spcPct val="118100"/>
              </a:lnSpc>
              <a:spcBef>
                <a:spcPts val="845"/>
              </a:spcBef>
            </a:pPr>
            <a:r>
              <a:rPr sz="1200" spc="-15" dirty="0">
                <a:latin typeface="Malgun Gothic"/>
                <a:cs typeface="Malgun Gothic"/>
              </a:rPr>
              <a:t>Not reference by </a:t>
            </a:r>
            <a:r>
              <a:rPr sz="1200" spc="-5" dirty="0">
                <a:latin typeface="Malgun Gothic"/>
                <a:cs typeface="Malgun Gothic"/>
              </a:rPr>
              <a:t>individual </a:t>
            </a:r>
            <a:r>
              <a:rPr sz="1200" spc="-10" dirty="0">
                <a:latin typeface="Malgun Gothic"/>
                <a:cs typeface="Malgun Gothic"/>
              </a:rPr>
              <a:t>devices  Plug-and-play </a:t>
            </a:r>
            <a:r>
              <a:rPr sz="1200" spc="-25" dirty="0">
                <a:latin typeface="Malgun Gothic"/>
                <a:cs typeface="Malgun Gothic"/>
              </a:rPr>
              <a:t>set </a:t>
            </a:r>
            <a:r>
              <a:rPr sz="1200" dirty="0">
                <a:latin typeface="Malgun Gothic"/>
                <a:cs typeface="Malgun Gothic"/>
              </a:rPr>
              <a:t>up </a:t>
            </a:r>
            <a:r>
              <a:rPr sz="1200" spc="-10" dirty="0">
                <a:latin typeface="Malgun Gothic"/>
                <a:cs typeface="Malgun Gothic"/>
              </a:rPr>
              <a:t>of </a:t>
            </a:r>
            <a:r>
              <a:rPr sz="1200" spc="-15" dirty="0">
                <a:latin typeface="Malgun Gothic"/>
                <a:cs typeface="Malgun Gothic"/>
              </a:rPr>
              <a:t>IoT</a:t>
            </a:r>
            <a:r>
              <a:rPr sz="1200" spc="240" dirty="0">
                <a:latin typeface="Malgun Gothic"/>
                <a:cs typeface="Malgun Gothic"/>
              </a:rPr>
              <a:t> </a:t>
            </a:r>
            <a:r>
              <a:rPr sz="1200" spc="-10" dirty="0">
                <a:latin typeface="Malgun Gothic"/>
                <a:cs typeface="Malgun Gothic"/>
              </a:rPr>
              <a:t>devices</a:t>
            </a:r>
            <a:endParaRPr sz="1200">
              <a:latin typeface="Malgun Gothic"/>
              <a:cs typeface="Malgun Gothic"/>
            </a:endParaRPr>
          </a:p>
          <a:p>
            <a:pPr marL="121920" marR="231775">
              <a:lnSpc>
                <a:spcPct val="118100"/>
              </a:lnSpc>
              <a:spcBef>
                <a:spcPts val="100"/>
              </a:spcBef>
            </a:pPr>
            <a:r>
              <a:rPr sz="1200" spc="-5" dirty="0">
                <a:latin typeface="Malgun Gothic"/>
                <a:cs typeface="Malgun Gothic"/>
              </a:rPr>
              <a:t>Automatic </a:t>
            </a:r>
            <a:r>
              <a:rPr sz="1200" spc="-15" dirty="0">
                <a:latin typeface="Malgun Gothic"/>
                <a:cs typeface="Malgun Gothic"/>
              </a:rPr>
              <a:t>remediation </a:t>
            </a:r>
            <a:r>
              <a:rPr sz="1200" spc="-10" dirty="0">
                <a:latin typeface="Malgun Gothic"/>
                <a:cs typeface="Malgun Gothic"/>
              </a:rPr>
              <a:t>of security </a:t>
            </a:r>
            <a:r>
              <a:rPr sz="1200" spc="-20" dirty="0">
                <a:latin typeface="Malgun Gothic"/>
                <a:cs typeface="Malgun Gothic"/>
              </a:rPr>
              <a:t>threats  </a:t>
            </a:r>
            <a:r>
              <a:rPr sz="1200" spc="-10" dirty="0">
                <a:latin typeface="Malgun Gothic"/>
                <a:cs typeface="Malgun Gothic"/>
              </a:rPr>
              <a:t>Software-defined </a:t>
            </a:r>
            <a:r>
              <a:rPr sz="1200" spc="-5" dirty="0">
                <a:latin typeface="Malgun Gothic"/>
                <a:cs typeface="Malgun Gothic"/>
              </a:rPr>
              <a:t>things</a:t>
            </a:r>
            <a:r>
              <a:rPr sz="1200" spc="75" dirty="0">
                <a:latin typeface="Malgun Gothic"/>
                <a:cs typeface="Malgun Gothic"/>
              </a:rPr>
              <a:t> </a:t>
            </a:r>
            <a:r>
              <a:rPr sz="1200" spc="-10" dirty="0">
                <a:latin typeface="Malgun Gothic"/>
                <a:cs typeface="Malgun Gothic"/>
              </a:rPr>
              <a:t>(SDT)</a:t>
            </a:r>
            <a:endParaRPr sz="1200">
              <a:latin typeface="Malgun Gothic"/>
              <a:cs typeface="Malgun Gothic"/>
            </a:endParaRPr>
          </a:p>
        </p:txBody>
      </p:sp>
      <p:sp>
        <p:nvSpPr>
          <p:cNvPr id="26" name="object 26"/>
          <p:cNvSpPr/>
          <p:nvPr/>
        </p:nvSpPr>
        <p:spPr>
          <a:xfrm>
            <a:off x="1" y="4908550"/>
            <a:ext cx="4533899" cy="1092200"/>
          </a:xfrm>
          <a:prstGeom prst="rect">
            <a:avLst/>
          </a:prstGeom>
          <a:blipFill>
            <a:blip r:embed="rId15" cstate="print"/>
            <a:stretch>
              <a:fillRect/>
            </a:stretch>
          </a:blipFill>
        </p:spPr>
        <p:txBody>
          <a:bodyPr wrap="square" lIns="0" tIns="0" rIns="0" bIns="0" rtlCol="0"/>
          <a:lstStyle/>
          <a:p>
            <a:endParaRPr/>
          </a:p>
        </p:txBody>
      </p:sp>
      <p:sp>
        <p:nvSpPr>
          <p:cNvPr id="27" name="object 27"/>
          <p:cNvSpPr/>
          <p:nvPr/>
        </p:nvSpPr>
        <p:spPr>
          <a:xfrm>
            <a:off x="63500" y="4946650"/>
            <a:ext cx="4406900" cy="990600"/>
          </a:xfrm>
          <a:prstGeom prst="rect">
            <a:avLst/>
          </a:prstGeom>
          <a:blipFill>
            <a:blip r:embed="rId16" cstate="print"/>
            <a:stretch>
              <a:fillRect/>
            </a:stretch>
          </a:blipFill>
        </p:spPr>
        <p:txBody>
          <a:bodyPr wrap="square" lIns="0" tIns="0" rIns="0" bIns="0" rtlCol="0"/>
          <a:lstStyle/>
          <a:p>
            <a:endParaRPr/>
          </a:p>
        </p:txBody>
      </p:sp>
      <p:sp>
        <p:nvSpPr>
          <p:cNvPr id="28" name="object 28"/>
          <p:cNvSpPr/>
          <p:nvPr/>
        </p:nvSpPr>
        <p:spPr>
          <a:xfrm>
            <a:off x="38100" y="4616450"/>
            <a:ext cx="3657600" cy="393700"/>
          </a:xfrm>
          <a:prstGeom prst="rect">
            <a:avLst/>
          </a:prstGeom>
          <a:blipFill>
            <a:blip r:embed="rId17" cstate="print"/>
            <a:stretch>
              <a:fillRect/>
            </a:stretch>
          </a:blipFill>
        </p:spPr>
        <p:txBody>
          <a:bodyPr wrap="square" lIns="0" tIns="0" rIns="0" bIns="0" rtlCol="0"/>
          <a:lstStyle/>
          <a:p>
            <a:endParaRPr/>
          </a:p>
        </p:txBody>
      </p:sp>
      <p:sp>
        <p:nvSpPr>
          <p:cNvPr id="29" name="object 29"/>
          <p:cNvSpPr/>
          <p:nvPr/>
        </p:nvSpPr>
        <p:spPr>
          <a:xfrm>
            <a:off x="342900" y="4629150"/>
            <a:ext cx="3098800" cy="431800"/>
          </a:xfrm>
          <a:prstGeom prst="rect">
            <a:avLst/>
          </a:prstGeom>
          <a:blipFill>
            <a:blip r:embed="rId18" cstate="print"/>
            <a:stretch>
              <a:fillRect/>
            </a:stretch>
          </a:blipFill>
        </p:spPr>
        <p:txBody>
          <a:bodyPr wrap="square" lIns="0" tIns="0" rIns="0" bIns="0" rtlCol="0"/>
          <a:lstStyle/>
          <a:p>
            <a:endParaRPr/>
          </a:p>
        </p:txBody>
      </p:sp>
      <p:sp>
        <p:nvSpPr>
          <p:cNvPr id="30" name="object 30"/>
          <p:cNvSpPr/>
          <p:nvPr/>
        </p:nvSpPr>
        <p:spPr>
          <a:xfrm>
            <a:off x="101600" y="4654550"/>
            <a:ext cx="3530600" cy="266700"/>
          </a:xfrm>
          <a:custGeom>
            <a:avLst/>
            <a:gdLst/>
            <a:ahLst/>
            <a:cxnLst/>
            <a:rect l="l" t="t" r="r" b="b"/>
            <a:pathLst>
              <a:path w="3530600" h="266700">
                <a:moveTo>
                  <a:pt x="3504476" y="0"/>
                </a:moveTo>
                <a:lnTo>
                  <a:pt x="26124" y="0"/>
                </a:lnTo>
                <a:lnTo>
                  <a:pt x="15955" y="2053"/>
                </a:lnTo>
                <a:lnTo>
                  <a:pt x="7651" y="7651"/>
                </a:lnTo>
                <a:lnTo>
                  <a:pt x="2052" y="15955"/>
                </a:lnTo>
                <a:lnTo>
                  <a:pt x="0" y="26123"/>
                </a:lnTo>
                <a:lnTo>
                  <a:pt x="0" y="240575"/>
                </a:lnTo>
                <a:lnTo>
                  <a:pt x="2052" y="250744"/>
                </a:lnTo>
                <a:lnTo>
                  <a:pt x="7651" y="259048"/>
                </a:lnTo>
                <a:lnTo>
                  <a:pt x="15955" y="264647"/>
                </a:lnTo>
                <a:lnTo>
                  <a:pt x="26124" y="266700"/>
                </a:lnTo>
                <a:lnTo>
                  <a:pt x="3504476" y="266700"/>
                </a:lnTo>
                <a:lnTo>
                  <a:pt x="3514644" y="264647"/>
                </a:lnTo>
                <a:lnTo>
                  <a:pt x="3522948" y="259048"/>
                </a:lnTo>
                <a:lnTo>
                  <a:pt x="3528546" y="250744"/>
                </a:lnTo>
                <a:lnTo>
                  <a:pt x="3530600" y="240575"/>
                </a:lnTo>
                <a:lnTo>
                  <a:pt x="3530600" y="26123"/>
                </a:lnTo>
                <a:lnTo>
                  <a:pt x="3528546" y="15955"/>
                </a:lnTo>
                <a:lnTo>
                  <a:pt x="3522948" y="7651"/>
                </a:lnTo>
                <a:lnTo>
                  <a:pt x="3514644" y="2053"/>
                </a:lnTo>
                <a:lnTo>
                  <a:pt x="3504476" y="0"/>
                </a:lnTo>
                <a:close/>
              </a:path>
            </a:pathLst>
          </a:custGeom>
          <a:solidFill>
            <a:srgbClr val="A0ADD2"/>
          </a:solidFill>
        </p:spPr>
        <p:txBody>
          <a:bodyPr wrap="square" lIns="0" tIns="0" rIns="0" bIns="0" rtlCol="0"/>
          <a:lstStyle/>
          <a:p>
            <a:endParaRPr/>
          </a:p>
        </p:txBody>
      </p:sp>
      <p:sp>
        <p:nvSpPr>
          <p:cNvPr id="31" name="object 31"/>
          <p:cNvSpPr/>
          <p:nvPr/>
        </p:nvSpPr>
        <p:spPr>
          <a:xfrm>
            <a:off x="112329" y="5020795"/>
            <a:ext cx="101599" cy="101600"/>
          </a:xfrm>
          <a:prstGeom prst="rect">
            <a:avLst/>
          </a:prstGeom>
          <a:blipFill>
            <a:blip r:embed="rId10" cstate="print"/>
            <a:stretch>
              <a:fillRect/>
            </a:stretch>
          </a:blipFill>
        </p:spPr>
        <p:txBody>
          <a:bodyPr wrap="square" lIns="0" tIns="0" rIns="0" bIns="0" rtlCol="0"/>
          <a:lstStyle/>
          <a:p>
            <a:endParaRPr/>
          </a:p>
        </p:txBody>
      </p:sp>
      <p:sp>
        <p:nvSpPr>
          <p:cNvPr id="32" name="object 32"/>
          <p:cNvSpPr/>
          <p:nvPr/>
        </p:nvSpPr>
        <p:spPr>
          <a:xfrm>
            <a:off x="112329" y="5236695"/>
            <a:ext cx="101599" cy="101600"/>
          </a:xfrm>
          <a:prstGeom prst="rect">
            <a:avLst/>
          </a:prstGeom>
          <a:blipFill>
            <a:blip r:embed="rId10" cstate="print"/>
            <a:stretch>
              <a:fillRect/>
            </a:stretch>
          </a:blipFill>
        </p:spPr>
        <p:txBody>
          <a:bodyPr wrap="square" lIns="0" tIns="0" rIns="0" bIns="0" rtlCol="0"/>
          <a:lstStyle/>
          <a:p>
            <a:endParaRPr/>
          </a:p>
        </p:txBody>
      </p:sp>
      <p:sp>
        <p:nvSpPr>
          <p:cNvPr id="33" name="object 33"/>
          <p:cNvSpPr/>
          <p:nvPr/>
        </p:nvSpPr>
        <p:spPr>
          <a:xfrm>
            <a:off x="112329" y="5643095"/>
            <a:ext cx="101599" cy="101600"/>
          </a:xfrm>
          <a:prstGeom prst="rect">
            <a:avLst/>
          </a:prstGeom>
          <a:blipFill>
            <a:blip r:embed="rId10" cstate="print"/>
            <a:stretch>
              <a:fillRect/>
            </a:stretch>
          </a:blipFill>
        </p:spPr>
        <p:txBody>
          <a:bodyPr wrap="square" lIns="0" tIns="0" rIns="0" bIns="0" rtlCol="0"/>
          <a:lstStyle/>
          <a:p>
            <a:endParaRPr/>
          </a:p>
        </p:txBody>
      </p:sp>
      <p:sp>
        <p:nvSpPr>
          <p:cNvPr id="34" name="object 34"/>
          <p:cNvSpPr txBox="1"/>
          <p:nvPr/>
        </p:nvSpPr>
        <p:spPr>
          <a:xfrm>
            <a:off x="277428" y="4695069"/>
            <a:ext cx="3686175" cy="1102995"/>
          </a:xfrm>
          <a:prstGeom prst="rect">
            <a:avLst/>
          </a:prstGeom>
        </p:spPr>
        <p:txBody>
          <a:bodyPr vert="horz" wrap="square" lIns="0" tIns="0" rIns="0" bIns="0" rtlCol="0">
            <a:spAutoFit/>
          </a:bodyPr>
          <a:lstStyle/>
          <a:p>
            <a:pPr marL="221615"/>
            <a:r>
              <a:rPr sz="1200" b="1" spc="10" dirty="0">
                <a:latin typeface="Malgun Gothic"/>
                <a:cs typeface="Malgun Gothic"/>
              </a:rPr>
              <a:t>Server </a:t>
            </a:r>
            <a:r>
              <a:rPr sz="1200" b="1" spc="-5" dirty="0">
                <a:latin typeface="Malgun Gothic"/>
                <a:cs typeface="Malgun Gothic"/>
              </a:rPr>
              <a:t>Virtualization </a:t>
            </a:r>
            <a:r>
              <a:rPr sz="1200" b="1" dirty="0">
                <a:latin typeface="Malgun Gothic"/>
                <a:cs typeface="Malgun Gothic"/>
              </a:rPr>
              <a:t>and</a:t>
            </a:r>
            <a:r>
              <a:rPr sz="1200" b="1" spc="-130" dirty="0">
                <a:latin typeface="Malgun Gothic"/>
                <a:cs typeface="Malgun Gothic"/>
              </a:rPr>
              <a:t> </a:t>
            </a:r>
            <a:r>
              <a:rPr sz="1200" b="1" spc="-10" dirty="0">
                <a:latin typeface="Malgun Gothic"/>
                <a:cs typeface="Malgun Gothic"/>
              </a:rPr>
              <a:t>Connections</a:t>
            </a:r>
            <a:endParaRPr sz="1200">
              <a:latin typeface="Malgun Gothic"/>
              <a:cs typeface="Malgun Gothic"/>
            </a:endParaRPr>
          </a:p>
          <a:p>
            <a:pPr marL="12700" marR="5080" algn="just">
              <a:lnSpc>
                <a:spcPct val="111100"/>
              </a:lnSpc>
              <a:spcBef>
                <a:spcPts val="665"/>
              </a:spcBef>
            </a:pPr>
            <a:r>
              <a:rPr sz="1200" dirty="0">
                <a:latin typeface="Malgun Gothic"/>
                <a:cs typeface="Malgun Gothic"/>
              </a:rPr>
              <a:t>Cloud network; </a:t>
            </a:r>
            <a:r>
              <a:rPr sz="1200" spc="-5" dirty="0">
                <a:latin typeface="Malgun Gothic"/>
                <a:cs typeface="Malgun Gothic"/>
              </a:rPr>
              <a:t>one server acting </a:t>
            </a:r>
            <a:r>
              <a:rPr sz="1200" spc="-15" dirty="0">
                <a:latin typeface="Malgun Gothic"/>
                <a:cs typeface="Malgun Gothic"/>
              </a:rPr>
              <a:t>as </a:t>
            </a:r>
            <a:r>
              <a:rPr sz="1200" dirty="0">
                <a:latin typeface="Malgun Gothic"/>
                <a:cs typeface="Malgun Gothic"/>
              </a:rPr>
              <a:t>multiple </a:t>
            </a:r>
            <a:r>
              <a:rPr sz="1200" spc="-10" dirty="0">
                <a:latin typeface="Malgun Gothic"/>
                <a:cs typeface="Malgun Gothic"/>
              </a:rPr>
              <a:t>servers  </a:t>
            </a:r>
            <a:r>
              <a:rPr sz="1200" spc="-5" dirty="0">
                <a:latin typeface="Malgun Gothic"/>
                <a:cs typeface="Malgun Gothic"/>
              </a:rPr>
              <a:t>Architecture </a:t>
            </a:r>
            <a:r>
              <a:rPr sz="1200" dirty="0">
                <a:latin typeface="Malgun Gothic"/>
                <a:cs typeface="Malgun Gothic"/>
              </a:rPr>
              <a:t>for </a:t>
            </a:r>
            <a:r>
              <a:rPr sz="1200" spc="-15" dirty="0">
                <a:latin typeface="Malgun Gothic"/>
                <a:cs typeface="Malgun Gothic"/>
              </a:rPr>
              <a:t>network OS </a:t>
            </a:r>
            <a:r>
              <a:rPr sz="1200" dirty="0">
                <a:latin typeface="Malgun Gothic"/>
                <a:cs typeface="Malgun Gothic"/>
              </a:rPr>
              <a:t>with </a:t>
            </a:r>
            <a:r>
              <a:rPr sz="1200" spc="-5" dirty="0">
                <a:latin typeface="Malgun Gothic"/>
                <a:cs typeface="Malgun Gothic"/>
              </a:rPr>
              <a:t>service/application  </a:t>
            </a:r>
            <a:r>
              <a:rPr sz="1200" spc="-20" dirty="0">
                <a:latin typeface="Malgun Gothic"/>
                <a:cs typeface="Malgun Gothic"/>
              </a:rPr>
              <a:t>oriented</a:t>
            </a:r>
            <a:r>
              <a:rPr sz="1200" spc="95" dirty="0">
                <a:latin typeface="Malgun Gothic"/>
                <a:cs typeface="Malgun Gothic"/>
              </a:rPr>
              <a:t> </a:t>
            </a:r>
            <a:r>
              <a:rPr sz="1200" spc="-10" dirty="0">
                <a:latin typeface="Malgun Gothic"/>
                <a:cs typeface="Malgun Gothic"/>
              </a:rPr>
              <a:t>namespace</a:t>
            </a:r>
            <a:endParaRPr sz="1200">
              <a:latin typeface="Malgun Gothic"/>
              <a:cs typeface="Malgun Gothic"/>
            </a:endParaRPr>
          </a:p>
          <a:p>
            <a:pPr marL="12700" algn="just">
              <a:spcBef>
                <a:spcPts val="260"/>
              </a:spcBef>
            </a:pPr>
            <a:r>
              <a:rPr sz="1200" spc="-20" dirty="0">
                <a:latin typeface="Malgun Gothic"/>
                <a:cs typeface="Malgun Gothic"/>
              </a:rPr>
              <a:t>Between </a:t>
            </a:r>
            <a:r>
              <a:rPr sz="1200" spc="5" dirty="0">
                <a:latin typeface="Malgun Gothic"/>
                <a:cs typeface="Malgun Gothic"/>
              </a:rPr>
              <a:t>server: </a:t>
            </a:r>
            <a:r>
              <a:rPr sz="1200" spc="-30" dirty="0">
                <a:latin typeface="Malgun Gothic"/>
                <a:cs typeface="Malgun Gothic"/>
              </a:rPr>
              <a:t>east-west</a:t>
            </a:r>
            <a:r>
              <a:rPr sz="1200" spc="310" dirty="0">
                <a:latin typeface="Malgun Gothic"/>
                <a:cs typeface="Malgun Gothic"/>
              </a:rPr>
              <a:t> </a:t>
            </a:r>
            <a:r>
              <a:rPr sz="1200" spc="-5" dirty="0">
                <a:latin typeface="Malgun Gothic"/>
                <a:cs typeface="Malgun Gothic"/>
              </a:rPr>
              <a:t>traffic</a:t>
            </a:r>
            <a:endParaRPr sz="1200">
              <a:latin typeface="Malgun Gothic"/>
              <a:cs typeface="Malgun Gothic"/>
            </a:endParaRPr>
          </a:p>
        </p:txBody>
      </p:sp>
      <p:sp>
        <p:nvSpPr>
          <p:cNvPr id="35" name="object 35"/>
          <p:cNvSpPr/>
          <p:nvPr/>
        </p:nvSpPr>
        <p:spPr>
          <a:xfrm>
            <a:off x="4406900" y="1543050"/>
            <a:ext cx="4457700" cy="2717800"/>
          </a:xfrm>
          <a:prstGeom prst="rect">
            <a:avLst/>
          </a:prstGeom>
          <a:blipFill>
            <a:blip r:embed="rId19" cstate="print"/>
            <a:stretch>
              <a:fillRect/>
            </a:stretch>
          </a:blipFill>
        </p:spPr>
        <p:txBody>
          <a:bodyPr wrap="square" lIns="0" tIns="0" rIns="0" bIns="0" rtlCol="0"/>
          <a:lstStyle/>
          <a:p>
            <a:endParaRPr/>
          </a:p>
        </p:txBody>
      </p:sp>
      <p:sp>
        <p:nvSpPr>
          <p:cNvPr id="36" name="object 36"/>
          <p:cNvSpPr/>
          <p:nvPr/>
        </p:nvSpPr>
        <p:spPr>
          <a:xfrm>
            <a:off x="4470400" y="1581150"/>
            <a:ext cx="4330700" cy="2590800"/>
          </a:xfrm>
          <a:prstGeom prst="rect">
            <a:avLst/>
          </a:prstGeom>
          <a:blipFill>
            <a:blip r:embed="rId20" cstate="print"/>
            <a:stretch>
              <a:fillRect/>
            </a:stretch>
          </a:blipFill>
        </p:spPr>
        <p:txBody>
          <a:bodyPr wrap="square" lIns="0" tIns="0" rIns="0" bIns="0" rtlCol="0"/>
          <a:lstStyle/>
          <a:p>
            <a:endParaRPr/>
          </a:p>
        </p:txBody>
      </p:sp>
      <p:sp>
        <p:nvSpPr>
          <p:cNvPr id="37" name="object 37"/>
          <p:cNvSpPr/>
          <p:nvPr/>
        </p:nvSpPr>
        <p:spPr>
          <a:xfrm>
            <a:off x="4394200" y="1377950"/>
            <a:ext cx="2870200" cy="406400"/>
          </a:xfrm>
          <a:prstGeom prst="rect">
            <a:avLst/>
          </a:prstGeom>
          <a:blipFill>
            <a:blip r:embed="rId13" cstate="print"/>
            <a:stretch>
              <a:fillRect/>
            </a:stretch>
          </a:blipFill>
        </p:spPr>
        <p:txBody>
          <a:bodyPr wrap="square" lIns="0" tIns="0" rIns="0" bIns="0" rtlCol="0"/>
          <a:lstStyle/>
          <a:p>
            <a:endParaRPr/>
          </a:p>
        </p:txBody>
      </p:sp>
      <p:sp>
        <p:nvSpPr>
          <p:cNvPr id="38" name="object 38"/>
          <p:cNvSpPr/>
          <p:nvPr/>
        </p:nvSpPr>
        <p:spPr>
          <a:xfrm>
            <a:off x="4533900" y="1390650"/>
            <a:ext cx="2590800" cy="444500"/>
          </a:xfrm>
          <a:prstGeom prst="rect">
            <a:avLst/>
          </a:prstGeom>
          <a:blipFill>
            <a:blip r:embed="rId21" cstate="print"/>
            <a:stretch>
              <a:fillRect/>
            </a:stretch>
          </a:blipFill>
        </p:spPr>
        <p:txBody>
          <a:bodyPr wrap="square" lIns="0" tIns="0" rIns="0" bIns="0" rtlCol="0"/>
          <a:lstStyle/>
          <a:p>
            <a:endParaRPr/>
          </a:p>
        </p:txBody>
      </p:sp>
      <p:sp>
        <p:nvSpPr>
          <p:cNvPr id="39" name="object 39"/>
          <p:cNvSpPr/>
          <p:nvPr/>
        </p:nvSpPr>
        <p:spPr>
          <a:xfrm>
            <a:off x="4457700" y="1416050"/>
            <a:ext cx="2743200" cy="279400"/>
          </a:xfrm>
          <a:custGeom>
            <a:avLst/>
            <a:gdLst/>
            <a:ahLst/>
            <a:cxnLst/>
            <a:rect l="l" t="t" r="r" b="b"/>
            <a:pathLst>
              <a:path w="2743200" h="279400">
                <a:moveTo>
                  <a:pt x="2715834" y="0"/>
                </a:moveTo>
                <a:lnTo>
                  <a:pt x="27365" y="0"/>
                </a:lnTo>
                <a:lnTo>
                  <a:pt x="16714" y="2150"/>
                </a:lnTo>
                <a:lnTo>
                  <a:pt x="8015" y="8015"/>
                </a:lnTo>
                <a:lnTo>
                  <a:pt x="2150" y="16714"/>
                </a:lnTo>
                <a:lnTo>
                  <a:pt x="0" y="27365"/>
                </a:lnTo>
                <a:lnTo>
                  <a:pt x="0" y="252034"/>
                </a:lnTo>
                <a:lnTo>
                  <a:pt x="2150" y="262685"/>
                </a:lnTo>
                <a:lnTo>
                  <a:pt x="8015" y="271384"/>
                </a:lnTo>
                <a:lnTo>
                  <a:pt x="16714" y="277249"/>
                </a:lnTo>
                <a:lnTo>
                  <a:pt x="27365" y="279400"/>
                </a:lnTo>
                <a:lnTo>
                  <a:pt x="2715834" y="279400"/>
                </a:lnTo>
                <a:lnTo>
                  <a:pt x="2726486" y="277249"/>
                </a:lnTo>
                <a:lnTo>
                  <a:pt x="2735184" y="271384"/>
                </a:lnTo>
                <a:lnTo>
                  <a:pt x="2741049" y="262685"/>
                </a:lnTo>
                <a:lnTo>
                  <a:pt x="2743200" y="252034"/>
                </a:lnTo>
                <a:lnTo>
                  <a:pt x="2743200" y="27365"/>
                </a:lnTo>
                <a:lnTo>
                  <a:pt x="2741049" y="16714"/>
                </a:lnTo>
                <a:lnTo>
                  <a:pt x="2735184" y="8015"/>
                </a:lnTo>
                <a:lnTo>
                  <a:pt x="2726486" y="2150"/>
                </a:lnTo>
                <a:lnTo>
                  <a:pt x="2715834" y="0"/>
                </a:lnTo>
                <a:close/>
              </a:path>
            </a:pathLst>
          </a:custGeom>
          <a:solidFill>
            <a:srgbClr val="A0ADD2"/>
          </a:solidFill>
        </p:spPr>
        <p:txBody>
          <a:bodyPr wrap="square" lIns="0" tIns="0" rIns="0" bIns="0" rtlCol="0"/>
          <a:lstStyle/>
          <a:p>
            <a:endParaRPr/>
          </a:p>
        </p:txBody>
      </p:sp>
      <p:sp>
        <p:nvSpPr>
          <p:cNvPr id="40" name="object 40"/>
          <p:cNvSpPr/>
          <p:nvPr/>
        </p:nvSpPr>
        <p:spPr>
          <a:xfrm>
            <a:off x="4581381" y="1830857"/>
            <a:ext cx="101600" cy="101600"/>
          </a:xfrm>
          <a:prstGeom prst="rect">
            <a:avLst/>
          </a:prstGeom>
          <a:blipFill>
            <a:blip r:embed="rId10" cstate="print"/>
            <a:stretch>
              <a:fillRect/>
            </a:stretch>
          </a:blipFill>
        </p:spPr>
        <p:txBody>
          <a:bodyPr wrap="square" lIns="0" tIns="0" rIns="0" bIns="0" rtlCol="0"/>
          <a:lstStyle/>
          <a:p>
            <a:endParaRPr/>
          </a:p>
        </p:txBody>
      </p:sp>
      <p:sp>
        <p:nvSpPr>
          <p:cNvPr id="41" name="object 41"/>
          <p:cNvSpPr/>
          <p:nvPr/>
        </p:nvSpPr>
        <p:spPr>
          <a:xfrm>
            <a:off x="4581381" y="2237257"/>
            <a:ext cx="101600" cy="101600"/>
          </a:xfrm>
          <a:prstGeom prst="rect">
            <a:avLst/>
          </a:prstGeom>
          <a:blipFill>
            <a:blip r:embed="rId10" cstate="print"/>
            <a:stretch>
              <a:fillRect/>
            </a:stretch>
          </a:blipFill>
        </p:spPr>
        <p:txBody>
          <a:bodyPr wrap="square" lIns="0" tIns="0" rIns="0" bIns="0" rtlCol="0"/>
          <a:lstStyle/>
          <a:p>
            <a:endParaRPr/>
          </a:p>
        </p:txBody>
      </p:sp>
      <p:sp>
        <p:nvSpPr>
          <p:cNvPr id="42" name="object 42"/>
          <p:cNvSpPr/>
          <p:nvPr/>
        </p:nvSpPr>
        <p:spPr>
          <a:xfrm>
            <a:off x="4581381" y="2630957"/>
            <a:ext cx="101600" cy="101600"/>
          </a:xfrm>
          <a:prstGeom prst="rect">
            <a:avLst/>
          </a:prstGeom>
          <a:blipFill>
            <a:blip r:embed="rId10" cstate="print"/>
            <a:stretch>
              <a:fillRect/>
            </a:stretch>
          </a:blipFill>
        </p:spPr>
        <p:txBody>
          <a:bodyPr wrap="square" lIns="0" tIns="0" rIns="0" bIns="0" rtlCol="0"/>
          <a:lstStyle/>
          <a:p>
            <a:endParaRPr/>
          </a:p>
        </p:txBody>
      </p:sp>
      <p:sp>
        <p:nvSpPr>
          <p:cNvPr id="43" name="object 43"/>
          <p:cNvSpPr txBox="1"/>
          <p:nvPr/>
        </p:nvSpPr>
        <p:spPr>
          <a:xfrm>
            <a:off x="4675226" y="1469104"/>
            <a:ext cx="4251325" cy="1507490"/>
          </a:xfrm>
          <a:prstGeom prst="rect">
            <a:avLst/>
          </a:prstGeom>
        </p:spPr>
        <p:txBody>
          <a:bodyPr vert="horz" wrap="square" lIns="0" tIns="0" rIns="0" bIns="0" rtlCol="0">
            <a:spAutoFit/>
          </a:bodyPr>
          <a:lstStyle/>
          <a:p>
            <a:pPr marL="12700"/>
            <a:r>
              <a:rPr sz="1200" b="1" spc="10" dirty="0">
                <a:latin typeface="Malgun Gothic"/>
                <a:cs typeface="Malgun Gothic"/>
              </a:rPr>
              <a:t>Heterogeneity </a:t>
            </a:r>
            <a:r>
              <a:rPr sz="1200" b="1" spc="-15" dirty="0">
                <a:latin typeface="Malgun Gothic"/>
                <a:cs typeface="Malgun Gothic"/>
              </a:rPr>
              <a:t>in </a:t>
            </a:r>
            <a:r>
              <a:rPr sz="1200" b="1" spc="-10" dirty="0">
                <a:latin typeface="Malgun Gothic"/>
                <a:cs typeface="Malgun Gothic"/>
              </a:rPr>
              <a:t>IoT</a:t>
            </a:r>
            <a:r>
              <a:rPr sz="1200" b="1" spc="-210" dirty="0">
                <a:latin typeface="Malgun Gothic"/>
                <a:cs typeface="Malgun Gothic"/>
              </a:rPr>
              <a:t> </a:t>
            </a:r>
            <a:r>
              <a:rPr sz="1200" b="1" spc="20" dirty="0">
                <a:latin typeface="Malgun Gothic"/>
                <a:cs typeface="Malgun Gothic"/>
              </a:rPr>
              <a:t>Networks</a:t>
            </a:r>
            <a:endParaRPr sz="1200">
              <a:latin typeface="Malgun Gothic"/>
              <a:cs typeface="Malgun Gothic"/>
            </a:endParaRPr>
          </a:p>
          <a:p>
            <a:pPr>
              <a:spcBef>
                <a:spcPts val="35"/>
              </a:spcBef>
            </a:pPr>
            <a:endParaRPr sz="1000">
              <a:latin typeface="Times New Roman"/>
              <a:cs typeface="Times New Roman"/>
            </a:endParaRPr>
          </a:p>
          <a:p>
            <a:pPr marL="83820" marR="13970">
              <a:lnSpc>
                <a:spcPts val="1400"/>
              </a:lnSpc>
            </a:pPr>
            <a:r>
              <a:rPr sz="1200" spc="5" dirty="0">
                <a:latin typeface="Malgun Gothic"/>
                <a:cs typeface="Malgun Gothic"/>
              </a:rPr>
              <a:t>Lack </a:t>
            </a:r>
            <a:r>
              <a:rPr sz="1200" spc="-10" dirty="0">
                <a:latin typeface="Malgun Gothic"/>
                <a:cs typeface="Malgun Gothic"/>
              </a:rPr>
              <a:t>of </a:t>
            </a:r>
            <a:r>
              <a:rPr sz="1200" spc="-25" dirty="0">
                <a:latin typeface="Malgun Gothic"/>
                <a:cs typeface="Malgun Gothic"/>
              </a:rPr>
              <a:t>open </a:t>
            </a:r>
            <a:r>
              <a:rPr sz="1200" spc="-15" dirty="0">
                <a:latin typeface="Malgun Gothic"/>
                <a:cs typeface="Malgun Gothic"/>
              </a:rPr>
              <a:t>IP-Based </a:t>
            </a:r>
            <a:r>
              <a:rPr sz="1200" spc="-5" dirty="0">
                <a:latin typeface="Malgun Gothic"/>
                <a:cs typeface="Malgun Gothic"/>
              </a:rPr>
              <a:t>Connectivity; </a:t>
            </a:r>
            <a:r>
              <a:rPr sz="1200" spc="-20" dirty="0">
                <a:latin typeface="Malgun Gothic"/>
                <a:cs typeface="Malgun Gothic"/>
              </a:rPr>
              <a:t>delay </a:t>
            </a:r>
            <a:r>
              <a:rPr sz="1200" dirty="0">
                <a:latin typeface="Malgun Gothic"/>
                <a:cs typeface="Malgun Gothic"/>
              </a:rPr>
              <a:t>in IPv6 </a:t>
            </a:r>
            <a:r>
              <a:rPr sz="1200" spc="-10" dirty="0">
                <a:latin typeface="Malgun Gothic"/>
                <a:cs typeface="Malgun Gothic"/>
              </a:rPr>
              <a:t>backbone  </a:t>
            </a:r>
            <a:r>
              <a:rPr sz="1200" spc="-15" dirty="0">
                <a:latin typeface="Malgun Gothic"/>
                <a:cs typeface="Malgun Gothic"/>
              </a:rPr>
              <a:t>deployment</a:t>
            </a:r>
            <a:endParaRPr sz="1200">
              <a:latin typeface="Malgun Gothic"/>
              <a:cs typeface="Malgun Gothic"/>
            </a:endParaRPr>
          </a:p>
          <a:p>
            <a:pPr marL="83820" marR="322580">
              <a:lnSpc>
                <a:spcPts val="1400"/>
              </a:lnSpc>
              <a:spcBef>
                <a:spcPts val="400"/>
              </a:spcBef>
            </a:pPr>
            <a:r>
              <a:rPr sz="1200" dirty="0">
                <a:latin typeface="Malgun Gothic"/>
                <a:cs typeface="Malgun Gothic"/>
              </a:rPr>
              <a:t>Efficient </a:t>
            </a:r>
            <a:r>
              <a:rPr sz="1200" spc="-15" dirty="0">
                <a:latin typeface="Malgun Gothic"/>
                <a:cs typeface="Malgun Gothic"/>
              </a:rPr>
              <a:t>protocol </a:t>
            </a:r>
            <a:r>
              <a:rPr sz="1200" spc="-10" dirty="0">
                <a:latin typeface="Malgun Gothic"/>
                <a:cs typeface="Malgun Gothic"/>
              </a:rPr>
              <a:t>and </a:t>
            </a:r>
            <a:r>
              <a:rPr sz="1200" spc="-20" dirty="0">
                <a:latin typeface="Malgun Gothic"/>
                <a:cs typeface="Malgun Gothic"/>
              </a:rPr>
              <a:t>topology </a:t>
            </a:r>
            <a:r>
              <a:rPr sz="1200" spc="-10" dirty="0">
                <a:latin typeface="Malgun Gothic"/>
                <a:cs typeface="Malgun Gothic"/>
              </a:rPr>
              <a:t>to form </a:t>
            </a:r>
            <a:r>
              <a:rPr sz="1200" spc="-20" dirty="0">
                <a:latin typeface="Malgun Gothic"/>
                <a:cs typeface="Malgun Gothic"/>
              </a:rPr>
              <a:t>Heterogeneous  Mesh</a:t>
            </a:r>
            <a:r>
              <a:rPr sz="1200" spc="-10" dirty="0">
                <a:latin typeface="Malgun Gothic"/>
                <a:cs typeface="Malgun Gothic"/>
              </a:rPr>
              <a:t> </a:t>
            </a:r>
            <a:r>
              <a:rPr sz="1200" spc="-15" dirty="0">
                <a:latin typeface="Malgun Gothic"/>
                <a:cs typeface="Malgun Gothic"/>
              </a:rPr>
              <a:t>Networks</a:t>
            </a:r>
            <a:endParaRPr sz="1200">
              <a:latin typeface="Malgun Gothic"/>
              <a:cs typeface="Malgun Gothic"/>
            </a:endParaRPr>
          </a:p>
          <a:p>
            <a:pPr marL="83820" marR="5080">
              <a:lnSpc>
                <a:spcPct val="104200"/>
              </a:lnSpc>
              <a:spcBef>
                <a:spcPts val="160"/>
              </a:spcBef>
            </a:pPr>
            <a:r>
              <a:rPr sz="1200" spc="-15" dirty="0">
                <a:latin typeface="Malgun Gothic"/>
                <a:cs typeface="Malgun Gothic"/>
              </a:rPr>
              <a:t>Objects </a:t>
            </a:r>
            <a:r>
              <a:rPr sz="1200" spc="-10" dirty="0">
                <a:latin typeface="Malgun Gothic"/>
                <a:cs typeface="Malgun Gothic"/>
              </a:rPr>
              <a:t>and </a:t>
            </a:r>
            <a:r>
              <a:rPr sz="1200" spc="-15" dirty="0">
                <a:latin typeface="Malgun Gothic"/>
                <a:cs typeface="Malgun Gothic"/>
              </a:rPr>
              <a:t>protocols </a:t>
            </a:r>
            <a:r>
              <a:rPr sz="1200" spc="-5" dirty="0">
                <a:latin typeface="Malgun Gothic"/>
                <a:cs typeface="Malgun Gothic"/>
              </a:rPr>
              <a:t>have specific </a:t>
            </a:r>
            <a:r>
              <a:rPr sz="1200" spc="-20" dirty="0">
                <a:latin typeface="Malgun Gothic"/>
                <a:cs typeface="Malgun Gothic"/>
              </a:rPr>
              <a:t>design; </a:t>
            </a:r>
            <a:r>
              <a:rPr sz="1200" dirty="0">
                <a:latin typeface="Malgun Gothic"/>
                <a:cs typeface="Malgun Gothic"/>
              </a:rPr>
              <a:t>forcing </a:t>
            </a:r>
            <a:r>
              <a:rPr sz="1200" spc="-15" dirty="0">
                <a:latin typeface="Malgun Gothic"/>
                <a:cs typeface="Malgun Gothic"/>
              </a:rPr>
              <a:t>them </a:t>
            </a:r>
            <a:r>
              <a:rPr sz="1200" spc="-10" dirty="0">
                <a:latin typeface="Malgun Gothic"/>
                <a:cs typeface="Malgun Gothic"/>
              </a:rPr>
              <a:t>to  </a:t>
            </a:r>
            <a:r>
              <a:rPr sz="1200" spc="5" dirty="0">
                <a:latin typeface="Malgun Gothic"/>
                <a:cs typeface="Malgun Gothic"/>
              </a:rPr>
              <a:t>fit </a:t>
            </a:r>
            <a:r>
              <a:rPr sz="1200" dirty="0">
                <a:latin typeface="Malgun Gothic"/>
                <a:cs typeface="Malgun Gothic"/>
              </a:rPr>
              <a:t>with </a:t>
            </a:r>
            <a:r>
              <a:rPr sz="1200" spc="10" dirty="0">
                <a:latin typeface="Malgun Gothic"/>
                <a:cs typeface="Malgun Gothic"/>
              </a:rPr>
              <a:t>common </a:t>
            </a:r>
            <a:r>
              <a:rPr sz="1200" spc="-10" dirty="0">
                <a:latin typeface="Malgun Gothic"/>
                <a:cs typeface="Malgun Gothic"/>
              </a:rPr>
              <a:t>and singular </a:t>
            </a:r>
            <a:r>
              <a:rPr sz="1200" spc="-15" dirty="0">
                <a:latin typeface="Malgun Gothic"/>
                <a:cs typeface="Malgun Gothic"/>
              </a:rPr>
              <a:t>protocol </a:t>
            </a:r>
            <a:r>
              <a:rPr sz="1200" spc="-5" dirty="0">
                <a:latin typeface="Malgun Gothic"/>
                <a:cs typeface="Malgun Gothic"/>
              </a:rPr>
              <a:t>not </a:t>
            </a:r>
            <a:r>
              <a:rPr sz="1200" spc="-20" dirty="0">
                <a:latin typeface="Malgun Gothic"/>
                <a:cs typeface="Malgun Gothic"/>
              </a:rPr>
              <a:t>good</a:t>
            </a:r>
            <a:r>
              <a:rPr sz="1200" spc="245" dirty="0">
                <a:latin typeface="Malgun Gothic"/>
                <a:cs typeface="Malgun Gothic"/>
              </a:rPr>
              <a:t> </a:t>
            </a:r>
            <a:r>
              <a:rPr sz="1200" spc="-10" dirty="0">
                <a:latin typeface="Malgun Gothic"/>
                <a:cs typeface="Malgun Gothic"/>
              </a:rPr>
              <a:t>option.</a:t>
            </a:r>
            <a:endParaRPr sz="1200">
              <a:latin typeface="Malgun Gothic"/>
              <a:cs typeface="Malgun Gothic"/>
            </a:endParaRPr>
          </a:p>
        </p:txBody>
      </p:sp>
      <p:sp>
        <p:nvSpPr>
          <p:cNvPr id="44" name="object 44"/>
          <p:cNvSpPr/>
          <p:nvPr/>
        </p:nvSpPr>
        <p:spPr>
          <a:xfrm>
            <a:off x="4470400" y="3168650"/>
            <a:ext cx="1993900" cy="889000"/>
          </a:xfrm>
          <a:prstGeom prst="rect">
            <a:avLst/>
          </a:prstGeom>
          <a:blipFill>
            <a:blip r:embed="rId22" cstate="print"/>
            <a:stretch>
              <a:fillRect/>
            </a:stretch>
          </a:blipFill>
        </p:spPr>
        <p:txBody>
          <a:bodyPr wrap="square" lIns="0" tIns="0" rIns="0" bIns="0" rtlCol="0"/>
          <a:lstStyle/>
          <a:p>
            <a:endParaRPr/>
          </a:p>
        </p:txBody>
      </p:sp>
      <p:sp>
        <p:nvSpPr>
          <p:cNvPr id="45" name="object 45"/>
          <p:cNvSpPr/>
          <p:nvPr/>
        </p:nvSpPr>
        <p:spPr>
          <a:xfrm>
            <a:off x="7124700" y="3041651"/>
            <a:ext cx="977900" cy="1092199"/>
          </a:xfrm>
          <a:prstGeom prst="rect">
            <a:avLst/>
          </a:prstGeom>
          <a:blipFill>
            <a:blip r:embed="rId23" cstate="print"/>
            <a:stretch>
              <a:fillRect/>
            </a:stretch>
          </a:blipFill>
        </p:spPr>
        <p:txBody>
          <a:bodyPr wrap="square" lIns="0" tIns="0" rIns="0" bIns="0" rtlCol="0"/>
          <a:lstStyle/>
          <a:p>
            <a:endParaRPr/>
          </a:p>
        </p:txBody>
      </p:sp>
      <p:sp>
        <p:nvSpPr>
          <p:cNvPr id="46" name="object 46"/>
          <p:cNvSpPr txBox="1"/>
          <p:nvPr/>
        </p:nvSpPr>
        <p:spPr>
          <a:xfrm>
            <a:off x="7517786" y="3467037"/>
            <a:ext cx="208279" cy="169277"/>
          </a:xfrm>
          <a:prstGeom prst="rect">
            <a:avLst/>
          </a:prstGeom>
        </p:spPr>
        <p:txBody>
          <a:bodyPr vert="horz" wrap="square" lIns="0" tIns="0" rIns="0" bIns="0" rtlCol="0">
            <a:spAutoFit/>
          </a:bodyPr>
          <a:lstStyle/>
          <a:p>
            <a:pPr marL="12700"/>
            <a:r>
              <a:rPr sz="1100" dirty="0">
                <a:solidFill>
                  <a:srgbClr val="274C61"/>
                </a:solidFill>
                <a:latin typeface="Malgun Gothic"/>
                <a:cs typeface="Malgun Gothic"/>
              </a:rPr>
              <a:t>I</a:t>
            </a:r>
            <a:r>
              <a:rPr sz="1100" spc="-30" dirty="0">
                <a:solidFill>
                  <a:srgbClr val="274C61"/>
                </a:solidFill>
                <a:latin typeface="Malgun Gothic"/>
                <a:cs typeface="Malgun Gothic"/>
              </a:rPr>
              <a:t>P</a:t>
            </a:r>
            <a:r>
              <a:rPr sz="1100" dirty="0">
                <a:solidFill>
                  <a:srgbClr val="274C61"/>
                </a:solidFill>
                <a:latin typeface="Malgun Gothic"/>
                <a:cs typeface="Malgun Gothic"/>
              </a:rPr>
              <a:t>v</a:t>
            </a:r>
            <a:endParaRPr sz="1100">
              <a:latin typeface="Malgun Gothic"/>
              <a:cs typeface="Malgun Gothic"/>
            </a:endParaRPr>
          </a:p>
        </p:txBody>
      </p:sp>
      <p:sp>
        <p:nvSpPr>
          <p:cNvPr id="47" name="object 47"/>
          <p:cNvSpPr/>
          <p:nvPr/>
        </p:nvSpPr>
        <p:spPr>
          <a:xfrm>
            <a:off x="3136900" y="3714750"/>
            <a:ext cx="1600200" cy="1066800"/>
          </a:xfrm>
          <a:prstGeom prst="rect">
            <a:avLst/>
          </a:prstGeom>
          <a:blipFill>
            <a:blip r:embed="rId24" cstate="print"/>
            <a:stretch>
              <a:fillRect/>
            </a:stretch>
          </a:blipFill>
        </p:spPr>
        <p:txBody>
          <a:bodyPr wrap="square" lIns="0" tIns="0" rIns="0" bIns="0" rtlCol="0"/>
          <a:lstStyle/>
          <a:p>
            <a:endParaRPr/>
          </a:p>
        </p:txBody>
      </p:sp>
      <p:sp>
        <p:nvSpPr>
          <p:cNvPr id="48" name="object 48"/>
          <p:cNvSpPr/>
          <p:nvPr/>
        </p:nvSpPr>
        <p:spPr>
          <a:xfrm>
            <a:off x="4432300" y="4400550"/>
            <a:ext cx="4622800" cy="1397000"/>
          </a:xfrm>
          <a:prstGeom prst="rect">
            <a:avLst/>
          </a:prstGeom>
          <a:blipFill>
            <a:blip r:embed="rId25" cstate="print"/>
            <a:stretch>
              <a:fillRect/>
            </a:stretch>
          </a:blipFill>
        </p:spPr>
        <p:txBody>
          <a:bodyPr wrap="square" lIns="0" tIns="0" rIns="0" bIns="0" rtlCol="0"/>
          <a:lstStyle/>
          <a:p>
            <a:endParaRPr/>
          </a:p>
        </p:txBody>
      </p:sp>
      <p:sp>
        <p:nvSpPr>
          <p:cNvPr id="49" name="object 49"/>
          <p:cNvSpPr/>
          <p:nvPr/>
        </p:nvSpPr>
        <p:spPr>
          <a:xfrm>
            <a:off x="4495800" y="4438650"/>
            <a:ext cx="4495800" cy="1270000"/>
          </a:xfrm>
          <a:prstGeom prst="rect">
            <a:avLst/>
          </a:prstGeom>
          <a:blipFill>
            <a:blip r:embed="rId26" cstate="print"/>
            <a:stretch>
              <a:fillRect/>
            </a:stretch>
          </a:blipFill>
        </p:spPr>
        <p:txBody>
          <a:bodyPr wrap="square" lIns="0" tIns="0" rIns="0" bIns="0" rtlCol="0"/>
          <a:lstStyle/>
          <a:p>
            <a:endParaRPr/>
          </a:p>
        </p:txBody>
      </p:sp>
      <p:sp>
        <p:nvSpPr>
          <p:cNvPr id="50" name="object 50"/>
          <p:cNvSpPr/>
          <p:nvPr/>
        </p:nvSpPr>
        <p:spPr>
          <a:xfrm>
            <a:off x="4663440" y="4736955"/>
            <a:ext cx="101600" cy="101600"/>
          </a:xfrm>
          <a:prstGeom prst="rect">
            <a:avLst/>
          </a:prstGeom>
          <a:blipFill>
            <a:blip r:embed="rId10" cstate="print"/>
            <a:stretch>
              <a:fillRect/>
            </a:stretch>
          </a:blipFill>
        </p:spPr>
        <p:txBody>
          <a:bodyPr wrap="square" lIns="0" tIns="0" rIns="0" bIns="0" rtlCol="0"/>
          <a:lstStyle/>
          <a:p>
            <a:endParaRPr/>
          </a:p>
        </p:txBody>
      </p:sp>
      <p:sp>
        <p:nvSpPr>
          <p:cNvPr id="51" name="object 51"/>
          <p:cNvSpPr/>
          <p:nvPr/>
        </p:nvSpPr>
        <p:spPr>
          <a:xfrm>
            <a:off x="4663440" y="5143356"/>
            <a:ext cx="101600" cy="101599"/>
          </a:xfrm>
          <a:prstGeom prst="rect">
            <a:avLst/>
          </a:prstGeom>
          <a:blipFill>
            <a:blip r:embed="rId10" cstate="print"/>
            <a:stretch>
              <a:fillRect/>
            </a:stretch>
          </a:blipFill>
        </p:spPr>
        <p:txBody>
          <a:bodyPr wrap="square" lIns="0" tIns="0" rIns="0" bIns="0" rtlCol="0"/>
          <a:lstStyle/>
          <a:p>
            <a:endParaRPr/>
          </a:p>
        </p:txBody>
      </p:sp>
      <p:sp>
        <p:nvSpPr>
          <p:cNvPr id="52" name="object 52"/>
          <p:cNvSpPr/>
          <p:nvPr/>
        </p:nvSpPr>
        <p:spPr>
          <a:xfrm>
            <a:off x="4546600" y="4260850"/>
            <a:ext cx="3365500" cy="406400"/>
          </a:xfrm>
          <a:prstGeom prst="rect">
            <a:avLst/>
          </a:prstGeom>
          <a:blipFill>
            <a:blip r:embed="rId27" cstate="print"/>
            <a:stretch>
              <a:fillRect/>
            </a:stretch>
          </a:blipFill>
        </p:spPr>
        <p:txBody>
          <a:bodyPr wrap="square" lIns="0" tIns="0" rIns="0" bIns="0" rtlCol="0"/>
          <a:lstStyle/>
          <a:p>
            <a:endParaRPr/>
          </a:p>
        </p:txBody>
      </p:sp>
      <p:sp>
        <p:nvSpPr>
          <p:cNvPr id="53" name="object 53"/>
          <p:cNvSpPr/>
          <p:nvPr/>
        </p:nvSpPr>
        <p:spPr>
          <a:xfrm>
            <a:off x="4953000" y="4273550"/>
            <a:ext cx="2603500" cy="431800"/>
          </a:xfrm>
          <a:prstGeom prst="rect">
            <a:avLst/>
          </a:prstGeom>
          <a:blipFill>
            <a:blip r:embed="rId28" cstate="print"/>
            <a:stretch>
              <a:fillRect/>
            </a:stretch>
          </a:blipFill>
        </p:spPr>
        <p:txBody>
          <a:bodyPr wrap="square" lIns="0" tIns="0" rIns="0" bIns="0" rtlCol="0"/>
          <a:lstStyle/>
          <a:p>
            <a:endParaRPr/>
          </a:p>
        </p:txBody>
      </p:sp>
      <p:sp>
        <p:nvSpPr>
          <p:cNvPr id="54" name="object 54"/>
          <p:cNvSpPr/>
          <p:nvPr/>
        </p:nvSpPr>
        <p:spPr>
          <a:xfrm>
            <a:off x="4610100" y="4298950"/>
            <a:ext cx="3238500" cy="279400"/>
          </a:xfrm>
          <a:custGeom>
            <a:avLst/>
            <a:gdLst/>
            <a:ahLst/>
            <a:cxnLst/>
            <a:rect l="l" t="t" r="r" b="b"/>
            <a:pathLst>
              <a:path w="3238500" h="279400">
                <a:moveTo>
                  <a:pt x="3211134" y="0"/>
                </a:moveTo>
                <a:lnTo>
                  <a:pt x="27365" y="0"/>
                </a:lnTo>
                <a:lnTo>
                  <a:pt x="16714" y="2150"/>
                </a:lnTo>
                <a:lnTo>
                  <a:pt x="8015" y="8015"/>
                </a:lnTo>
                <a:lnTo>
                  <a:pt x="2150" y="16714"/>
                </a:lnTo>
                <a:lnTo>
                  <a:pt x="0" y="27365"/>
                </a:lnTo>
                <a:lnTo>
                  <a:pt x="0" y="252032"/>
                </a:lnTo>
                <a:lnTo>
                  <a:pt x="2150" y="262685"/>
                </a:lnTo>
                <a:lnTo>
                  <a:pt x="8015" y="271384"/>
                </a:lnTo>
                <a:lnTo>
                  <a:pt x="16714" y="277249"/>
                </a:lnTo>
                <a:lnTo>
                  <a:pt x="27365" y="279400"/>
                </a:lnTo>
                <a:lnTo>
                  <a:pt x="3211134" y="279400"/>
                </a:lnTo>
                <a:lnTo>
                  <a:pt x="3221786" y="277249"/>
                </a:lnTo>
                <a:lnTo>
                  <a:pt x="3230484" y="271384"/>
                </a:lnTo>
                <a:lnTo>
                  <a:pt x="3236349" y="262685"/>
                </a:lnTo>
                <a:lnTo>
                  <a:pt x="3238500" y="252032"/>
                </a:lnTo>
                <a:lnTo>
                  <a:pt x="3238500" y="27365"/>
                </a:lnTo>
                <a:lnTo>
                  <a:pt x="3236349" y="16714"/>
                </a:lnTo>
                <a:lnTo>
                  <a:pt x="3230484" y="8015"/>
                </a:lnTo>
                <a:lnTo>
                  <a:pt x="3221786" y="2150"/>
                </a:lnTo>
                <a:lnTo>
                  <a:pt x="3211134" y="0"/>
                </a:lnTo>
                <a:close/>
              </a:path>
            </a:pathLst>
          </a:custGeom>
          <a:solidFill>
            <a:srgbClr val="A0ADD2"/>
          </a:solidFill>
        </p:spPr>
        <p:txBody>
          <a:bodyPr wrap="square" lIns="0" tIns="0" rIns="0" bIns="0" rtlCol="0"/>
          <a:lstStyle/>
          <a:p>
            <a:endParaRPr/>
          </a:p>
        </p:txBody>
      </p:sp>
      <p:sp>
        <p:nvSpPr>
          <p:cNvPr id="55" name="object 55"/>
          <p:cNvSpPr txBox="1"/>
          <p:nvPr/>
        </p:nvSpPr>
        <p:spPr>
          <a:xfrm>
            <a:off x="4828540" y="4345673"/>
            <a:ext cx="4193540" cy="1579920"/>
          </a:xfrm>
          <a:prstGeom prst="rect">
            <a:avLst/>
          </a:prstGeom>
        </p:spPr>
        <p:txBody>
          <a:bodyPr vert="horz" wrap="square" lIns="0" tIns="0" rIns="0" bIns="0" rtlCol="0">
            <a:spAutoFit/>
          </a:bodyPr>
          <a:lstStyle/>
          <a:p>
            <a:pPr marL="275590"/>
            <a:r>
              <a:rPr sz="1200" b="1" spc="10" dirty="0">
                <a:latin typeface="Malgun Gothic"/>
                <a:cs typeface="Malgun Gothic"/>
              </a:rPr>
              <a:t>Edge </a:t>
            </a:r>
            <a:r>
              <a:rPr sz="1200" b="1" spc="-5" dirty="0">
                <a:latin typeface="Malgun Gothic"/>
                <a:cs typeface="Malgun Gothic"/>
              </a:rPr>
              <a:t>Computing </a:t>
            </a:r>
            <a:r>
              <a:rPr sz="1200" b="1" dirty="0">
                <a:latin typeface="Malgun Gothic"/>
                <a:cs typeface="Malgun Gothic"/>
              </a:rPr>
              <a:t>and</a:t>
            </a:r>
            <a:r>
              <a:rPr sz="1200" b="1" spc="-130" dirty="0">
                <a:latin typeface="Malgun Gothic"/>
                <a:cs typeface="Malgun Gothic"/>
              </a:rPr>
              <a:t> </a:t>
            </a:r>
            <a:r>
              <a:rPr sz="1200" b="1" spc="-10" dirty="0">
                <a:latin typeface="Malgun Gothic"/>
                <a:cs typeface="Malgun Gothic"/>
              </a:rPr>
              <a:t>Analytics</a:t>
            </a:r>
            <a:endParaRPr sz="1200">
              <a:latin typeface="Malgun Gothic"/>
              <a:cs typeface="Malgun Gothic"/>
            </a:endParaRPr>
          </a:p>
          <a:p>
            <a:pPr>
              <a:spcBef>
                <a:spcPts val="40"/>
              </a:spcBef>
            </a:pPr>
            <a:endParaRPr sz="1200">
              <a:latin typeface="Times New Roman"/>
              <a:cs typeface="Times New Roman"/>
            </a:endParaRPr>
          </a:p>
          <a:p>
            <a:pPr marL="12700" marR="919480">
              <a:lnSpc>
                <a:spcPts val="1400"/>
              </a:lnSpc>
            </a:pPr>
            <a:r>
              <a:rPr sz="1200" spc="-10" dirty="0">
                <a:latin typeface="Malgun Gothic"/>
                <a:cs typeface="Malgun Gothic"/>
              </a:rPr>
              <a:t>Individual </a:t>
            </a:r>
            <a:r>
              <a:rPr sz="1200" spc="-20" dirty="0">
                <a:latin typeface="Malgun Gothic"/>
                <a:cs typeface="Malgun Gothic"/>
              </a:rPr>
              <a:t>nodes </a:t>
            </a:r>
            <a:r>
              <a:rPr sz="1200" spc="-10" dirty="0">
                <a:latin typeface="Malgun Gothic"/>
                <a:cs typeface="Malgun Gothic"/>
              </a:rPr>
              <a:t>and </a:t>
            </a:r>
            <a:r>
              <a:rPr sz="1200" spc="-20" dirty="0">
                <a:latin typeface="Malgun Gothic"/>
                <a:cs typeface="Malgun Gothic"/>
              </a:rPr>
              <a:t>sensors </a:t>
            </a:r>
            <a:r>
              <a:rPr sz="1200" spc="-15" dirty="0">
                <a:latin typeface="Malgun Gothic"/>
                <a:cs typeface="Malgun Gothic"/>
              </a:rPr>
              <a:t>potentially </a:t>
            </a:r>
            <a:r>
              <a:rPr sz="1200" dirty="0">
                <a:latin typeface="Malgun Gothic"/>
                <a:cs typeface="Malgun Gothic"/>
              </a:rPr>
              <a:t>could  </a:t>
            </a:r>
            <a:r>
              <a:rPr sz="1200" spc="-25" dirty="0">
                <a:latin typeface="Malgun Gothic"/>
                <a:cs typeface="Malgun Gothic"/>
              </a:rPr>
              <a:t>generate </a:t>
            </a:r>
            <a:r>
              <a:rPr sz="1200" spc="-10" dirty="0">
                <a:latin typeface="Malgun Gothic"/>
                <a:cs typeface="Malgun Gothic"/>
              </a:rPr>
              <a:t>tons of</a:t>
            </a:r>
            <a:r>
              <a:rPr sz="1200" spc="170" dirty="0">
                <a:latin typeface="Malgun Gothic"/>
                <a:cs typeface="Malgun Gothic"/>
              </a:rPr>
              <a:t> </a:t>
            </a:r>
            <a:r>
              <a:rPr sz="1200" spc="-20" dirty="0">
                <a:latin typeface="Malgun Gothic"/>
                <a:cs typeface="Malgun Gothic"/>
              </a:rPr>
              <a:t>data</a:t>
            </a:r>
            <a:endParaRPr sz="1200">
              <a:latin typeface="Malgun Gothic"/>
              <a:cs typeface="Malgun Gothic"/>
            </a:endParaRPr>
          </a:p>
          <a:p>
            <a:pPr marL="12700" marR="947419">
              <a:lnSpc>
                <a:spcPts val="1400"/>
              </a:lnSpc>
              <a:spcBef>
                <a:spcPts val="400"/>
              </a:spcBef>
            </a:pPr>
            <a:r>
              <a:rPr sz="1200" spc="-5" dirty="0">
                <a:latin typeface="Malgun Gothic"/>
                <a:cs typeface="Malgun Gothic"/>
              </a:rPr>
              <a:t>Provisioning </a:t>
            </a:r>
            <a:r>
              <a:rPr sz="1200" spc="-10" dirty="0">
                <a:latin typeface="Malgun Gothic"/>
                <a:cs typeface="Malgun Gothic"/>
              </a:rPr>
              <a:t>of </a:t>
            </a:r>
            <a:r>
              <a:rPr sz="1200" spc="-25" dirty="0">
                <a:latin typeface="Malgun Gothic"/>
                <a:cs typeface="Malgun Gothic"/>
              </a:rPr>
              <a:t>edge </a:t>
            </a:r>
            <a:r>
              <a:rPr sz="1200" dirty="0">
                <a:latin typeface="Malgun Gothic"/>
                <a:cs typeface="Malgun Gothic"/>
              </a:rPr>
              <a:t>computing/analytics </a:t>
            </a:r>
            <a:r>
              <a:rPr sz="1200" spc="-10" dirty="0">
                <a:latin typeface="Malgun Gothic"/>
                <a:cs typeface="Malgun Gothic"/>
              </a:rPr>
              <a:t>turn  </a:t>
            </a:r>
            <a:r>
              <a:rPr sz="1200" spc="-20" dirty="0">
                <a:latin typeface="Malgun Gothic"/>
                <a:cs typeface="Malgun Gothic"/>
              </a:rPr>
              <a:t>data </a:t>
            </a:r>
            <a:r>
              <a:rPr sz="1200" spc="-5" dirty="0">
                <a:latin typeface="Malgun Gothic"/>
                <a:cs typeface="Malgun Gothic"/>
              </a:rPr>
              <a:t>into</a:t>
            </a:r>
            <a:r>
              <a:rPr sz="1200" spc="90" dirty="0">
                <a:latin typeface="Malgun Gothic"/>
                <a:cs typeface="Malgun Gothic"/>
              </a:rPr>
              <a:t> </a:t>
            </a:r>
            <a:r>
              <a:rPr sz="1200" spc="-10" dirty="0">
                <a:latin typeface="Malgun Gothic"/>
                <a:cs typeface="Malgun Gothic"/>
              </a:rPr>
              <a:t>insights</a:t>
            </a:r>
            <a:endParaRPr sz="1200">
              <a:latin typeface="Malgun Gothic"/>
              <a:cs typeface="Malgun Gothic"/>
            </a:endParaRPr>
          </a:p>
          <a:p>
            <a:pPr>
              <a:lnSpc>
                <a:spcPct val="100000"/>
              </a:lnSpc>
            </a:pPr>
            <a:endParaRPr sz="1200">
              <a:latin typeface="Times New Roman"/>
              <a:cs typeface="Times New Roman"/>
            </a:endParaRPr>
          </a:p>
          <a:p>
            <a:pPr marR="5080" algn="r">
              <a:spcBef>
                <a:spcPts val="755"/>
              </a:spcBef>
            </a:pPr>
            <a:r>
              <a:rPr sz="1000" dirty="0">
                <a:solidFill>
                  <a:srgbClr val="0070C0"/>
                </a:solidFill>
                <a:latin typeface="Times New Roman"/>
                <a:cs typeface="Times New Roman"/>
              </a:rPr>
              <a:t>11</a:t>
            </a:r>
            <a:endParaRPr sz="1000">
              <a:latin typeface="Times New Roman"/>
              <a:cs typeface="Times New Roman"/>
            </a:endParaRPr>
          </a:p>
        </p:txBody>
      </p:sp>
      <p:sp>
        <p:nvSpPr>
          <p:cNvPr id="56" name="object 9"/>
          <p:cNvSpPr/>
          <p:nvPr/>
        </p:nvSpPr>
        <p:spPr>
          <a:xfrm>
            <a:off x="0" y="990600"/>
            <a:ext cx="9105899" cy="4971002"/>
          </a:xfrm>
          <a:prstGeom prst="rect">
            <a:avLst/>
          </a:prstGeom>
          <a:blipFill>
            <a:blip r:embed="rId29"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598372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Fourth Cluster</a:t>
            </a:r>
            <a:endParaRPr lang="en-US" dirty="0"/>
          </a:p>
        </p:txBody>
      </p:sp>
      <p:sp>
        <p:nvSpPr>
          <p:cNvPr id="3" name="TextBox 2"/>
          <p:cNvSpPr txBox="1"/>
          <p:nvPr/>
        </p:nvSpPr>
        <p:spPr>
          <a:xfrm>
            <a:off x="0" y="2133600"/>
            <a:ext cx="8610600" cy="1815882"/>
          </a:xfrm>
          <a:prstGeom prst="rect">
            <a:avLst/>
          </a:prstGeom>
          <a:noFill/>
        </p:spPr>
        <p:txBody>
          <a:bodyPr wrap="square" rtlCol="0">
            <a:spAutoFit/>
          </a:bodyPr>
          <a:lstStyle/>
          <a:p>
            <a:r>
              <a:rPr lang="en-US" sz="1600" dirty="0" smtClean="0"/>
              <a:t>On the way to building our third cluster, the University of Arkansas decommission it Star of Arkansas Cluster. We received 3 Dell cabinets with 64 U1 computers and the 10 </a:t>
            </a:r>
            <a:r>
              <a:rPr lang="en-US" sz="1600" dirty="0" err="1" smtClean="0"/>
              <a:t>Gbps</a:t>
            </a:r>
            <a:r>
              <a:rPr lang="en-US" sz="1600" dirty="0" smtClean="0"/>
              <a:t> networking components. </a:t>
            </a:r>
          </a:p>
          <a:p>
            <a:endParaRPr lang="en-US" sz="1600" dirty="0"/>
          </a:p>
          <a:p>
            <a:r>
              <a:rPr lang="en-US" sz="1600" dirty="0" smtClean="0"/>
              <a:t>We were to house the cluster in the Webb Center building but access and power restriction delayed setup and installation. It has since been move to Science 248 with the rest of our clusters and will be reassembles there. </a:t>
            </a:r>
            <a:endParaRPr lang="en-US" sz="1600" dirty="0"/>
          </a:p>
        </p:txBody>
      </p:sp>
      <p:sp>
        <p:nvSpPr>
          <p:cNvPr id="4" name="Text Box 12"/>
          <p:cNvSpPr txBox="1">
            <a:spLocks noChangeArrowheads="1"/>
          </p:cNvSpPr>
          <p:nvPr/>
        </p:nvSpPr>
        <p:spPr bwMode="auto">
          <a:xfrm>
            <a:off x="2438400" y="4191000"/>
            <a:ext cx="3200400" cy="206210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sz="1600" u="sng" dirty="0"/>
              <a:t>Node PC</a:t>
            </a:r>
          </a:p>
          <a:p>
            <a:pPr eaLnBrk="1" hangingPunct="1"/>
            <a:r>
              <a:rPr lang="en-US" altLang="en-US" sz="1600" dirty="0"/>
              <a:t>Processor: </a:t>
            </a:r>
            <a:r>
              <a:rPr lang="en-US" altLang="en-US" sz="1600" dirty="0" smtClean="0"/>
              <a:t>2 Xeon E5430(Quad Core) @ 2.66 GHz</a:t>
            </a:r>
            <a:endParaRPr lang="en-US" altLang="en-US" sz="1600" dirty="0"/>
          </a:p>
          <a:p>
            <a:pPr eaLnBrk="1" hangingPunct="1"/>
            <a:r>
              <a:rPr lang="en-US" altLang="en-US" sz="1600" dirty="0"/>
              <a:t>Memory: </a:t>
            </a:r>
            <a:r>
              <a:rPr lang="en-US" altLang="en-US" sz="1600" dirty="0" smtClean="0"/>
              <a:t> 8 - 2GB 667 DDR2 </a:t>
            </a:r>
            <a:endParaRPr lang="en-US" altLang="en-US" sz="1600" dirty="0"/>
          </a:p>
          <a:p>
            <a:pPr eaLnBrk="1" hangingPunct="1"/>
            <a:r>
              <a:rPr lang="en-US" altLang="en-US" sz="1600" dirty="0" smtClean="0"/>
              <a:t>Networking</a:t>
            </a:r>
            <a:r>
              <a:rPr lang="en-US" altLang="en-US" sz="1600" dirty="0"/>
              <a:t>: </a:t>
            </a:r>
            <a:r>
              <a:rPr lang="en-US" altLang="en-US" sz="1600" dirty="0" smtClean="0"/>
              <a:t>10 </a:t>
            </a:r>
            <a:r>
              <a:rPr lang="en-US" altLang="en-US" sz="1600" dirty="0" err="1" smtClean="0"/>
              <a:t>Gbps</a:t>
            </a:r>
            <a:r>
              <a:rPr lang="en-US" altLang="en-US" sz="1600" dirty="0" smtClean="0"/>
              <a:t> </a:t>
            </a:r>
            <a:r>
              <a:rPr lang="en-US" altLang="en-US" sz="1600" dirty="0"/>
              <a:t>Ethernet adapter</a:t>
            </a:r>
          </a:p>
          <a:p>
            <a:pPr eaLnBrk="1" hangingPunct="1"/>
            <a:r>
              <a:rPr lang="en-US" altLang="en-US" sz="1600" dirty="0"/>
              <a:t>Number of nodes = </a:t>
            </a:r>
            <a:r>
              <a:rPr lang="en-US" altLang="en-US" sz="1600" dirty="0" smtClean="0"/>
              <a:t>64</a:t>
            </a:r>
          </a:p>
          <a:p>
            <a:pPr eaLnBrk="1" hangingPunct="1"/>
            <a:endParaRPr lang="en-US" altLang="en-US" sz="1600" dirty="0"/>
          </a:p>
        </p:txBody>
      </p:sp>
    </p:spTree>
    <p:extLst>
      <p:ext uri="{BB962C8B-B14F-4D97-AF65-F5344CB8AC3E}">
        <p14:creationId xmlns:p14="http://schemas.microsoft.com/office/powerpoint/2010/main" val="106189281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3334" r="17500"/>
          <a:stretch/>
        </p:blipFill>
        <p:spPr>
          <a:xfrm rot="5400000">
            <a:off x="1891341" y="166059"/>
            <a:ext cx="5513717" cy="6858000"/>
          </a:xfrm>
          <a:prstGeom prst="rect">
            <a:avLst/>
          </a:prstGeom>
        </p:spPr>
      </p:pic>
    </p:spTree>
    <p:extLst>
      <p:ext uri="{BB962C8B-B14F-4D97-AF65-F5344CB8AC3E}">
        <p14:creationId xmlns:p14="http://schemas.microsoft.com/office/powerpoint/2010/main" val="260763413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19100" y="1562100"/>
            <a:ext cx="4572000" cy="3429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838700" y="1562099"/>
            <a:ext cx="4572000" cy="3429000"/>
          </a:xfrm>
          <a:prstGeom prst="rect">
            <a:avLst/>
          </a:prstGeom>
        </p:spPr>
      </p:pic>
    </p:spTree>
    <p:extLst>
      <p:ext uri="{BB962C8B-B14F-4D97-AF65-F5344CB8AC3E}">
        <p14:creationId xmlns:p14="http://schemas.microsoft.com/office/powerpoint/2010/main" val="29659503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4300" y="1714500"/>
            <a:ext cx="4572000" cy="3429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229100" y="1697247"/>
            <a:ext cx="4572000" cy="3429000"/>
          </a:xfrm>
          <a:prstGeom prst="rect">
            <a:avLst/>
          </a:prstGeom>
        </p:spPr>
      </p:pic>
    </p:spTree>
    <p:extLst>
      <p:ext uri="{BB962C8B-B14F-4D97-AF65-F5344CB8AC3E}">
        <p14:creationId xmlns:p14="http://schemas.microsoft.com/office/powerpoint/2010/main" val="45377687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8100" y="1714500"/>
            <a:ext cx="4572000" cy="3429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076700" y="1731753"/>
            <a:ext cx="4572000" cy="3429000"/>
          </a:xfrm>
          <a:prstGeom prst="rect">
            <a:avLst/>
          </a:prstGeom>
        </p:spPr>
      </p:pic>
    </p:spTree>
    <p:extLst>
      <p:ext uri="{BB962C8B-B14F-4D97-AF65-F5344CB8AC3E}">
        <p14:creationId xmlns:p14="http://schemas.microsoft.com/office/powerpoint/2010/main" val="99465703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3DD60260-19CF-43E7-92E0-D13161CC467D}"/>
              </a:ext>
            </a:extLst>
          </p:cNvPr>
          <p:cNvSpPr txBox="1">
            <a:spLocks noChangeArrowheads="1"/>
          </p:cNvSpPr>
          <p:nvPr/>
        </p:nvSpPr>
        <p:spPr bwMode="auto">
          <a:xfrm>
            <a:off x="0" y="2449513"/>
            <a:ext cx="9144000" cy="830262"/>
          </a:xfrm>
          <a:prstGeom prst="rect">
            <a:avLst/>
          </a:prstGeom>
          <a:noFill/>
          <a:ln w="9525">
            <a:noFill/>
            <a:miter lim="800000"/>
            <a:headEnd/>
            <a:tailEnd/>
          </a:ln>
          <a:effectLst/>
        </p:spPr>
        <p:txBody>
          <a:bodyPr anchor="ct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a:spcBef>
                <a:spcPct val="0"/>
              </a:spcBef>
              <a:buClrTx/>
              <a:buSzTx/>
              <a:buFontTx/>
              <a:buNone/>
            </a:pPr>
            <a:r>
              <a:rPr lang="en-US" altLang="zh-CN" sz="4800" b="1">
                <a:solidFill>
                  <a:srgbClr val="0000FF"/>
                </a:solidFill>
                <a:latin typeface="Arial Narrow" panose="020B0606020202030204" pitchFamily="34" charset="0"/>
                <a:ea typeface="Microsoft YaHei" panose="020B0503020204020204" pitchFamily="34" charset="-122"/>
              </a:rPr>
              <a:t>Thanks for your attendance!</a:t>
            </a:r>
            <a:endParaRPr lang="zh-CN" altLang="en-US" sz="4800" b="1">
              <a:solidFill>
                <a:srgbClr val="0000FF"/>
              </a:solidFill>
              <a:latin typeface="Arial Narrow" panose="020B0606020202030204" pitchFamily="34" charset="0"/>
              <a:ea typeface="黑体"/>
              <a:cs typeface="Times New Roman" panose="02020603050405020304" pitchFamily="18" charset="0"/>
            </a:endParaRPr>
          </a:p>
        </p:txBody>
      </p:sp>
    </p:spTree>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标题 1"/>
          <p:cNvSpPr>
            <a:spLocks noGrp="1" noChangeArrowheads="1"/>
          </p:cNvSpPr>
          <p:nvPr>
            <p:ph type="ctrTitle"/>
          </p:nvPr>
        </p:nvSpPr>
        <p:spPr>
          <a:xfrm>
            <a:off x="4762" y="1828800"/>
            <a:ext cx="9144000" cy="1200150"/>
          </a:xfrm>
          <a:solidFill>
            <a:schemeClr val="accent2"/>
          </a:solidFill>
        </p:spPr>
        <p:txBody>
          <a:bodyPr/>
          <a:lstStyle/>
          <a:p>
            <a:pPr algn="ctr"/>
            <a:r>
              <a:rPr lang="en-US" altLang="zh-CN" sz="3600" smtClean="0">
                <a:latin typeface="Arial Narrow" panose="020B0606020202030204" pitchFamily="34" charset="0"/>
                <a:ea typeface="黑体"/>
                <a:cs typeface="Times New Roman" panose="02020603050405020304" pitchFamily="18" charset="0"/>
              </a:rPr>
              <a:t>An Effective Rainfall Estimation System</a:t>
            </a:r>
            <a:endParaRPr lang="zh-CN" altLang="en-US" sz="3600" smtClean="0">
              <a:latin typeface="Arial Narrow" panose="020B0606020202030204" pitchFamily="34" charset="0"/>
              <a:ea typeface="黑体"/>
              <a:cs typeface="Times New Roman" panose="02020603050405020304" pitchFamily="18" charset="0"/>
            </a:endParaRPr>
          </a:p>
        </p:txBody>
      </p:sp>
    </p:spTree>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图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5900" y="1422400"/>
            <a:ext cx="2916238" cy="1585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22" name="图片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30938" y="3644900"/>
            <a:ext cx="2757487" cy="1590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23" name="图片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5900" y="3644900"/>
            <a:ext cx="2941638" cy="1590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24" name="图片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224588" y="1412875"/>
            <a:ext cx="2757487" cy="1595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26" name="图片 1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132138" y="1423988"/>
            <a:ext cx="3074987" cy="1584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27" name="标题 1"/>
          <p:cNvSpPr>
            <a:spLocks noGrp="1"/>
          </p:cNvSpPr>
          <p:nvPr>
            <p:ph type="title"/>
          </p:nvPr>
        </p:nvSpPr>
        <p:spPr>
          <a:xfrm>
            <a:off x="0" y="709613"/>
            <a:ext cx="9144000" cy="584200"/>
          </a:xfrm>
          <a:solidFill>
            <a:schemeClr val="accent2">
              <a:alpha val="94116"/>
            </a:schemeClr>
          </a:solidFill>
        </p:spPr>
        <p:txBody>
          <a:bodyPr/>
          <a:lstStyle/>
          <a:p>
            <a:r>
              <a:rPr lang="en-US" altLang="zh-CN">
                <a:solidFill>
                  <a:schemeClr val="bg1"/>
                </a:solidFill>
                <a:latin typeface="Times New Roman" charset="0"/>
                <a:ea typeface="Times New Roman" charset="0"/>
                <a:cs typeface="Times New Roman" charset="0"/>
              </a:rPr>
              <a:t>Backgroud</a:t>
            </a:r>
            <a:endParaRPr lang="zh-CN" altLang="en-US">
              <a:solidFill>
                <a:schemeClr val="bg1"/>
              </a:solidFill>
              <a:latin typeface="Times New Roman" charset="0"/>
              <a:ea typeface="Times New Roman" charset="0"/>
              <a:cs typeface="Times New Roman" charset="0"/>
            </a:endParaRPr>
          </a:p>
        </p:txBody>
      </p:sp>
      <p:sp>
        <p:nvSpPr>
          <p:cNvPr id="26" name="矩形 25"/>
          <p:cNvSpPr/>
          <p:nvPr/>
        </p:nvSpPr>
        <p:spPr>
          <a:xfrm>
            <a:off x="107950" y="1377950"/>
            <a:ext cx="8928100" cy="4972050"/>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nvGrpSpPr>
          <p:cNvPr id="7" name="组合 6"/>
          <p:cNvGrpSpPr>
            <a:grpSpLocks/>
          </p:cNvGrpSpPr>
          <p:nvPr/>
        </p:nvGrpSpPr>
        <p:grpSpPr bwMode="auto">
          <a:xfrm>
            <a:off x="315913" y="2997199"/>
            <a:ext cx="2486025" cy="707886"/>
            <a:chOff x="315161" y="2996952"/>
            <a:chExt cx="2486919" cy="708125"/>
          </a:xfrm>
        </p:grpSpPr>
        <p:sp>
          <p:nvSpPr>
            <p:cNvPr id="30749" name="文本框 19"/>
            <p:cNvSpPr txBox="1">
              <a:spLocks noChangeArrowheads="1"/>
            </p:cNvSpPr>
            <p:nvPr/>
          </p:nvSpPr>
          <p:spPr bwMode="auto">
            <a:xfrm>
              <a:off x="569832" y="2996952"/>
              <a:ext cx="2232248" cy="708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a:spAutoFit/>
            </a:bodyPr>
            <a:lstStyle>
              <a:lvl1pPr>
                <a:defRPr sz="2800">
                  <a:solidFill>
                    <a:schemeClr val="tx1"/>
                  </a:solidFill>
                  <a:latin typeface="Tahoma" charset="0"/>
                  <a:ea typeface="宋体" charset="-122"/>
                </a:defRPr>
              </a:lvl1pPr>
              <a:lvl2pPr marL="742950" indent="-285750">
                <a:defRPr sz="2800">
                  <a:solidFill>
                    <a:schemeClr val="tx1"/>
                  </a:solidFill>
                  <a:latin typeface="Tahoma" charset="0"/>
                  <a:ea typeface="宋体" charset="-122"/>
                </a:defRPr>
              </a:lvl2pPr>
              <a:lvl3pPr marL="1143000" indent="-228600">
                <a:defRPr sz="2800">
                  <a:solidFill>
                    <a:schemeClr val="tx1"/>
                  </a:solidFill>
                  <a:latin typeface="Tahoma" charset="0"/>
                  <a:ea typeface="宋体" charset="-122"/>
                </a:defRPr>
              </a:lvl3pPr>
              <a:lvl4pPr marL="1600200" indent="-228600">
                <a:defRPr sz="2800">
                  <a:solidFill>
                    <a:schemeClr val="tx1"/>
                  </a:solidFill>
                  <a:latin typeface="Tahoma" charset="0"/>
                  <a:ea typeface="宋体" charset="-122"/>
                </a:defRPr>
              </a:lvl4pPr>
              <a:lvl5pPr marL="2057400" indent="-228600">
                <a:defRPr sz="2800">
                  <a:solidFill>
                    <a:schemeClr val="tx1"/>
                  </a:solidFill>
                  <a:latin typeface="Tahoma" charset="0"/>
                  <a:ea typeface="宋体" charset="-122"/>
                </a:defRPr>
              </a:lvl5pPr>
              <a:lvl6pPr marL="2514600" indent="-228600" eaLnBrk="0" fontAlgn="base" hangingPunct="0">
                <a:spcBef>
                  <a:spcPct val="0"/>
                </a:spcBef>
                <a:spcAft>
                  <a:spcPct val="0"/>
                </a:spcAft>
                <a:defRPr sz="2800">
                  <a:solidFill>
                    <a:schemeClr val="tx1"/>
                  </a:solidFill>
                  <a:latin typeface="Tahoma" charset="0"/>
                  <a:ea typeface="宋体" charset="-122"/>
                </a:defRPr>
              </a:lvl6pPr>
              <a:lvl7pPr marL="2971800" indent="-228600" eaLnBrk="0" fontAlgn="base" hangingPunct="0">
                <a:spcBef>
                  <a:spcPct val="0"/>
                </a:spcBef>
                <a:spcAft>
                  <a:spcPct val="0"/>
                </a:spcAft>
                <a:defRPr sz="2800">
                  <a:solidFill>
                    <a:schemeClr val="tx1"/>
                  </a:solidFill>
                  <a:latin typeface="Tahoma" charset="0"/>
                  <a:ea typeface="宋体" charset="-122"/>
                </a:defRPr>
              </a:lvl7pPr>
              <a:lvl8pPr marL="3429000" indent="-228600" eaLnBrk="0" fontAlgn="base" hangingPunct="0">
                <a:spcBef>
                  <a:spcPct val="0"/>
                </a:spcBef>
                <a:spcAft>
                  <a:spcPct val="0"/>
                </a:spcAft>
                <a:defRPr sz="2800">
                  <a:solidFill>
                    <a:schemeClr val="tx1"/>
                  </a:solidFill>
                  <a:latin typeface="Tahoma" charset="0"/>
                  <a:ea typeface="宋体" charset="-122"/>
                </a:defRPr>
              </a:lvl8pPr>
              <a:lvl9pPr marL="3886200" indent="-228600" eaLnBrk="0" fontAlgn="base" hangingPunct="0">
                <a:spcBef>
                  <a:spcPct val="0"/>
                </a:spcBef>
                <a:spcAft>
                  <a:spcPct val="0"/>
                </a:spcAft>
                <a:defRPr sz="2800">
                  <a:solidFill>
                    <a:schemeClr val="tx1"/>
                  </a:solidFill>
                  <a:latin typeface="Tahoma" charset="0"/>
                  <a:ea typeface="宋体" charset="-122"/>
                </a:defRPr>
              </a:lvl9pPr>
            </a:lstStyle>
            <a:p>
              <a:r>
                <a:rPr lang="en-US" altLang="zh-CN" sz="2000" dirty="0">
                  <a:latin typeface="Times New Roman" charset="0"/>
                </a:rPr>
                <a:t>emergency rescue and disaster relief</a:t>
              </a:r>
              <a:endParaRPr lang="zh-CN" altLang="en-US" sz="2000" dirty="0">
                <a:latin typeface="Times New Roman" charset="0"/>
              </a:endParaRPr>
            </a:p>
          </p:txBody>
        </p:sp>
        <p:sp>
          <p:nvSpPr>
            <p:cNvPr id="28" name="椭圆 27"/>
            <p:cNvSpPr>
              <a:spLocks noChangeArrowheads="1"/>
            </p:cNvSpPr>
            <p:nvPr/>
          </p:nvSpPr>
          <p:spPr bwMode="auto">
            <a:xfrm>
              <a:off x="315161" y="3206240"/>
              <a:ext cx="254671" cy="254671"/>
            </a:xfrm>
            <a:prstGeom prst="ellipse">
              <a:avLst/>
            </a:prstGeom>
            <a:solidFill>
              <a:schemeClr val="accent2"/>
            </a:solidFill>
            <a:ln>
              <a:noFill/>
            </a:ln>
            <a:effectLst>
              <a:outerShdw blurRad="40000" dist="23000" dir="5400000" rotWithShape="0">
                <a:srgbClr val="000000">
                  <a:alpha val="34999"/>
                </a:srgbClr>
              </a:outerShdw>
            </a:effectLst>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grpSp>
        <p:nvGrpSpPr>
          <p:cNvPr id="12" name="组合 11"/>
          <p:cNvGrpSpPr>
            <a:grpSpLocks/>
          </p:cNvGrpSpPr>
          <p:nvPr/>
        </p:nvGrpSpPr>
        <p:grpSpPr bwMode="auto">
          <a:xfrm>
            <a:off x="3424238" y="3009899"/>
            <a:ext cx="2103437" cy="707886"/>
            <a:chOff x="3425010" y="3010411"/>
            <a:chExt cx="2102118" cy="708125"/>
          </a:xfrm>
        </p:grpSpPr>
        <p:sp>
          <p:nvSpPr>
            <p:cNvPr id="30747" name="文本框 20"/>
            <p:cNvSpPr txBox="1">
              <a:spLocks noChangeArrowheads="1"/>
            </p:cNvSpPr>
            <p:nvPr/>
          </p:nvSpPr>
          <p:spPr bwMode="auto">
            <a:xfrm>
              <a:off x="3982811" y="3010411"/>
              <a:ext cx="1544317" cy="708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a:spAutoFit/>
            </a:bodyPr>
            <a:lstStyle>
              <a:lvl1pPr>
                <a:defRPr sz="2800">
                  <a:solidFill>
                    <a:schemeClr val="tx1"/>
                  </a:solidFill>
                  <a:latin typeface="Tahoma" charset="0"/>
                  <a:ea typeface="宋体" charset="-122"/>
                </a:defRPr>
              </a:lvl1pPr>
              <a:lvl2pPr marL="742950" indent="-285750">
                <a:defRPr sz="2800">
                  <a:solidFill>
                    <a:schemeClr val="tx1"/>
                  </a:solidFill>
                  <a:latin typeface="Tahoma" charset="0"/>
                  <a:ea typeface="宋体" charset="-122"/>
                </a:defRPr>
              </a:lvl2pPr>
              <a:lvl3pPr marL="1143000" indent="-228600">
                <a:defRPr sz="2800">
                  <a:solidFill>
                    <a:schemeClr val="tx1"/>
                  </a:solidFill>
                  <a:latin typeface="Tahoma" charset="0"/>
                  <a:ea typeface="宋体" charset="-122"/>
                </a:defRPr>
              </a:lvl3pPr>
              <a:lvl4pPr marL="1600200" indent="-228600">
                <a:defRPr sz="2800">
                  <a:solidFill>
                    <a:schemeClr val="tx1"/>
                  </a:solidFill>
                  <a:latin typeface="Tahoma" charset="0"/>
                  <a:ea typeface="宋体" charset="-122"/>
                </a:defRPr>
              </a:lvl4pPr>
              <a:lvl5pPr marL="2057400" indent="-228600">
                <a:defRPr sz="2800">
                  <a:solidFill>
                    <a:schemeClr val="tx1"/>
                  </a:solidFill>
                  <a:latin typeface="Tahoma" charset="0"/>
                  <a:ea typeface="宋体" charset="-122"/>
                </a:defRPr>
              </a:lvl5pPr>
              <a:lvl6pPr marL="2514600" indent="-228600" eaLnBrk="0" fontAlgn="base" hangingPunct="0">
                <a:spcBef>
                  <a:spcPct val="0"/>
                </a:spcBef>
                <a:spcAft>
                  <a:spcPct val="0"/>
                </a:spcAft>
                <a:defRPr sz="2800">
                  <a:solidFill>
                    <a:schemeClr val="tx1"/>
                  </a:solidFill>
                  <a:latin typeface="Tahoma" charset="0"/>
                  <a:ea typeface="宋体" charset="-122"/>
                </a:defRPr>
              </a:lvl6pPr>
              <a:lvl7pPr marL="2971800" indent="-228600" eaLnBrk="0" fontAlgn="base" hangingPunct="0">
                <a:spcBef>
                  <a:spcPct val="0"/>
                </a:spcBef>
                <a:spcAft>
                  <a:spcPct val="0"/>
                </a:spcAft>
                <a:defRPr sz="2800">
                  <a:solidFill>
                    <a:schemeClr val="tx1"/>
                  </a:solidFill>
                  <a:latin typeface="Tahoma" charset="0"/>
                  <a:ea typeface="宋体" charset="-122"/>
                </a:defRPr>
              </a:lvl7pPr>
              <a:lvl8pPr marL="3429000" indent="-228600" eaLnBrk="0" fontAlgn="base" hangingPunct="0">
                <a:spcBef>
                  <a:spcPct val="0"/>
                </a:spcBef>
                <a:spcAft>
                  <a:spcPct val="0"/>
                </a:spcAft>
                <a:defRPr sz="2800">
                  <a:solidFill>
                    <a:schemeClr val="tx1"/>
                  </a:solidFill>
                  <a:latin typeface="Tahoma" charset="0"/>
                  <a:ea typeface="宋体" charset="-122"/>
                </a:defRPr>
              </a:lvl8pPr>
              <a:lvl9pPr marL="3886200" indent="-228600" eaLnBrk="0" fontAlgn="base" hangingPunct="0">
                <a:spcBef>
                  <a:spcPct val="0"/>
                </a:spcBef>
                <a:spcAft>
                  <a:spcPct val="0"/>
                </a:spcAft>
                <a:defRPr sz="2800">
                  <a:solidFill>
                    <a:schemeClr val="tx1"/>
                  </a:solidFill>
                  <a:latin typeface="Tahoma" charset="0"/>
                  <a:ea typeface="宋体" charset="-122"/>
                </a:defRPr>
              </a:lvl9pPr>
            </a:lstStyle>
            <a:p>
              <a:r>
                <a:rPr lang="en-US" altLang="zh-CN" sz="2000" dirty="0">
                  <a:latin typeface="Times New Roman" charset="0"/>
                </a:rPr>
                <a:t>l</a:t>
              </a:r>
              <a:r>
                <a:rPr lang="zh-CN" altLang="zh-CN" sz="2000" dirty="0">
                  <a:latin typeface="Times New Roman" charset="0"/>
                </a:rPr>
                <a:t>arge scale construction</a:t>
              </a:r>
            </a:p>
          </p:txBody>
        </p:sp>
        <p:sp>
          <p:nvSpPr>
            <p:cNvPr id="29" name="椭圆 28"/>
            <p:cNvSpPr>
              <a:spLocks noChangeArrowheads="1"/>
            </p:cNvSpPr>
            <p:nvPr/>
          </p:nvSpPr>
          <p:spPr bwMode="auto">
            <a:xfrm>
              <a:off x="3425010" y="3192781"/>
              <a:ext cx="254671" cy="254671"/>
            </a:xfrm>
            <a:prstGeom prst="ellipse">
              <a:avLst/>
            </a:prstGeom>
            <a:solidFill>
              <a:schemeClr val="accent2"/>
            </a:solidFill>
            <a:ln>
              <a:noFill/>
            </a:ln>
            <a:effectLst>
              <a:outerShdw blurRad="40000" dist="23000" dir="5400000" rotWithShape="0">
                <a:srgbClr val="000000">
                  <a:alpha val="34999"/>
                </a:srgbClr>
              </a:outerShdw>
            </a:effectLst>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grpSp>
        <p:nvGrpSpPr>
          <p:cNvPr id="14" name="组合 13"/>
          <p:cNvGrpSpPr>
            <a:grpSpLocks/>
          </p:cNvGrpSpPr>
          <p:nvPr/>
        </p:nvGrpSpPr>
        <p:grpSpPr bwMode="auto">
          <a:xfrm>
            <a:off x="6453188" y="2997199"/>
            <a:ext cx="2338387" cy="707886"/>
            <a:chOff x="6453188" y="2996952"/>
            <a:chExt cx="2338097" cy="708125"/>
          </a:xfrm>
        </p:grpSpPr>
        <p:sp>
          <p:nvSpPr>
            <p:cNvPr id="30745" name="文本框 21"/>
            <p:cNvSpPr txBox="1">
              <a:spLocks noChangeArrowheads="1"/>
            </p:cNvSpPr>
            <p:nvPr/>
          </p:nvSpPr>
          <p:spPr bwMode="auto">
            <a:xfrm>
              <a:off x="6707859" y="2996952"/>
              <a:ext cx="2083426" cy="708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a:spAutoFit/>
            </a:bodyPr>
            <a:lstStyle>
              <a:lvl1pPr>
                <a:defRPr sz="2800">
                  <a:solidFill>
                    <a:schemeClr val="tx1"/>
                  </a:solidFill>
                  <a:latin typeface="Tahoma" charset="0"/>
                  <a:ea typeface="宋体" charset="-122"/>
                </a:defRPr>
              </a:lvl1pPr>
              <a:lvl2pPr marL="742950" indent="-285750">
                <a:defRPr sz="2800">
                  <a:solidFill>
                    <a:schemeClr val="tx1"/>
                  </a:solidFill>
                  <a:latin typeface="Tahoma" charset="0"/>
                  <a:ea typeface="宋体" charset="-122"/>
                </a:defRPr>
              </a:lvl2pPr>
              <a:lvl3pPr marL="1143000" indent="-228600">
                <a:defRPr sz="2800">
                  <a:solidFill>
                    <a:schemeClr val="tx1"/>
                  </a:solidFill>
                  <a:latin typeface="Tahoma" charset="0"/>
                  <a:ea typeface="宋体" charset="-122"/>
                </a:defRPr>
              </a:lvl3pPr>
              <a:lvl4pPr marL="1600200" indent="-228600">
                <a:defRPr sz="2800">
                  <a:solidFill>
                    <a:schemeClr val="tx1"/>
                  </a:solidFill>
                  <a:latin typeface="Tahoma" charset="0"/>
                  <a:ea typeface="宋体" charset="-122"/>
                </a:defRPr>
              </a:lvl4pPr>
              <a:lvl5pPr marL="2057400" indent="-228600">
                <a:defRPr sz="2800">
                  <a:solidFill>
                    <a:schemeClr val="tx1"/>
                  </a:solidFill>
                  <a:latin typeface="Tahoma" charset="0"/>
                  <a:ea typeface="宋体" charset="-122"/>
                </a:defRPr>
              </a:lvl5pPr>
              <a:lvl6pPr marL="2514600" indent="-228600" eaLnBrk="0" fontAlgn="base" hangingPunct="0">
                <a:spcBef>
                  <a:spcPct val="0"/>
                </a:spcBef>
                <a:spcAft>
                  <a:spcPct val="0"/>
                </a:spcAft>
                <a:defRPr sz="2800">
                  <a:solidFill>
                    <a:schemeClr val="tx1"/>
                  </a:solidFill>
                  <a:latin typeface="Tahoma" charset="0"/>
                  <a:ea typeface="宋体" charset="-122"/>
                </a:defRPr>
              </a:lvl6pPr>
              <a:lvl7pPr marL="2971800" indent="-228600" eaLnBrk="0" fontAlgn="base" hangingPunct="0">
                <a:spcBef>
                  <a:spcPct val="0"/>
                </a:spcBef>
                <a:spcAft>
                  <a:spcPct val="0"/>
                </a:spcAft>
                <a:defRPr sz="2800">
                  <a:solidFill>
                    <a:schemeClr val="tx1"/>
                  </a:solidFill>
                  <a:latin typeface="Tahoma" charset="0"/>
                  <a:ea typeface="宋体" charset="-122"/>
                </a:defRPr>
              </a:lvl7pPr>
              <a:lvl8pPr marL="3429000" indent="-228600" eaLnBrk="0" fontAlgn="base" hangingPunct="0">
                <a:spcBef>
                  <a:spcPct val="0"/>
                </a:spcBef>
                <a:spcAft>
                  <a:spcPct val="0"/>
                </a:spcAft>
                <a:defRPr sz="2800">
                  <a:solidFill>
                    <a:schemeClr val="tx1"/>
                  </a:solidFill>
                  <a:latin typeface="Tahoma" charset="0"/>
                  <a:ea typeface="宋体" charset="-122"/>
                </a:defRPr>
              </a:lvl8pPr>
              <a:lvl9pPr marL="3886200" indent="-228600" eaLnBrk="0" fontAlgn="base" hangingPunct="0">
                <a:spcBef>
                  <a:spcPct val="0"/>
                </a:spcBef>
                <a:spcAft>
                  <a:spcPct val="0"/>
                </a:spcAft>
                <a:defRPr sz="2800">
                  <a:solidFill>
                    <a:schemeClr val="tx1"/>
                  </a:solidFill>
                  <a:latin typeface="Tahoma" charset="0"/>
                  <a:ea typeface="宋体" charset="-122"/>
                </a:defRPr>
              </a:lvl9pPr>
            </a:lstStyle>
            <a:p>
              <a:r>
                <a:rPr lang="en-US" altLang="zh-CN" sz="2000" dirty="0">
                  <a:latin typeface="Times New Roman" charset="0"/>
                </a:rPr>
                <a:t>h</a:t>
              </a:r>
              <a:r>
                <a:rPr lang="zh-CN" altLang="zh-CN" sz="2000" dirty="0">
                  <a:latin typeface="Times New Roman" charset="0"/>
                </a:rPr>
                <a:t>igh speed rail operation support</a:t>
              </a:r>
            </a:p>
          </p:txBody>
        </p:sp>
        <p:sp>
          <p:nvSpPr>
            <p:cNvPr id="30" name="椭圆 29"/>
            <p:cNvSpPr>
              <a:spLocks noChangeArrowheads="1"/>
            </p:cNvSpPr>
            <p:nvPr/>
          </p:nvSpPr>
          <p:spPr bwMode="auto">
            <a:xfrm>
              <a:off x="6453188" y="3231129"/>
              <a:ext cx="254671" cy="254671"/>
            </a:xfrm>
            <a:prstGeom prst="ellipse">
              <a:avLst/>
            </a:prstGeom>
            <a:solidFill>
              <a:schemeClr val="accent2"/>
            </a:solidFill>
            <a:ln>
              <a:noFill/>
            </a:ln>
            <a:effectLst>
              <a:outerShdw blurRad="40000" dist="23000" dir="5400000" rotWithShape="0">
                <a:srgbClr val="000000">
                  <a:alpha val="34999"/>
                </a:srgbClr>
              </a:outerShdw>
            </a:effectLst>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grpSp>
        <p:nvGrpSpPr>
          <p:cNvPr id="15" name="组合 14"/>
          <p:cNvGrpSpPr>
            <a:grpSpLocks/>
          </p:cNvGrpSpPr>
          <p:nvPr/>
        </p:nvGrpSpPr>
        <p:grpSpPr bwMode="auto">
          <a:xfrm>
            <a:off x="407988" y="5300663"/>
            <a:ext cx="2497137" cy="369887"/>
            <a:chOff x="408742" y="5301208"/>
            <a:chExt cx="2496537" cy="369332"/>
          </a:xfrm>
        </p:grpSpPr>
        <p:sp>
          <p:nvSpPr>
            <p:cNvPr id="30743" name="文本框 22"/>
            <p:cNvSpPr txBox="1">
              <a:spLocks noChangeArrowheads="1"/>
            </p:cNvSpPr>
            <p:nvPr/>
          </p:nvSpPr>
          <p:spPr bwMode="auto">
            <a:xfrm>
              <a:off x="673031" y="5301208"/>
              <a:ext cx="223224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a:spAutoFit/>
            </a:bodyPr>
            <a:lstStyle>
              <a:lvl1pPr>
                <a:defRPr sz="2800">
                  <a:solidFill>
                    <a:schemeClr val="tx1"/>
                  </a:solidFill>
                  <a:latin typeface="Tahoma" charset="0"/>
                  <a:ea typeface="宋体" charset="-122"/>
                </a:defRPr>
              </a:lvl1pPr>
              <a:lvl2pPr marL="742950" indent="-285750">
                <a:defRPr sz="2800">
                  <a:solidFill>
                    <a:schemeClr val="tx1"/>
                  </a:solidFill>
                  <a:latin typeface="Tahoma" charset="0"/>
                  <a:ea typeface="宋体" charset="-122"/>
                </a:defRPr>
              </a:lvl2pPr>
              <a:lvl3pPr marL="1143000" indent="-228600">
                <a:defRPr sz="2800">
                  <a:solidFill>
                    <a:schemeClr val="tx1"/>
                  </a:solidFill>
                  <a:latin typeface="Tahoma" charset="0"/>
                  <a:ea typeface="宋体" charset="-122"/>
                </a:defRPr>
              </a:lvl3pPr>
              <a:lvl4pPr marL="1600200" indent="-228600">
                <a:defRPr sz="2800">
                  <a:solidFill>
                    <a:schemeClr val="tx1"/>
                  </a:solidFill>
                  <a:latin typeface="Tahoma" charset="0"/>
                  <a:ea typeface="宋体" charset="-122"/>
                </a:defRPr>
              </a:lvl4pPr>
              <a:lvl5pPr marL="2057400" indent="-228600">
                <a:defRPr sz="2800">
                  <a:solidFill>
                    <a:schemeClr val="tx1"/>
                  </a:solidFill>
                  <a:latin typeface="Tahoma" charset="0"/>
                  <a:ea typeface="宋体" charset="-122"/>
                </a:defRPr>
              </a:lvl5pPr>
              <a:lvl6pPr marL="2514600" indent="-228600" eaLnBrk="0" fontAlgn="base" hangingPunct="0">
                <a:spcBef>
                  <a:spcPct val="0"/>
                </a:spcBef>
                <a:spcAft>
                  <a:spcPct val="0"/>
                </a:spcAft>
                <a:defRPr sz="2800">
                  <a:solidFill>
                    <a:schemeClr val="tx1"/>
                  </a:solidFill>
                  <a:latin typeface="Tahoma" charset="0"/>
                  <a:ea typeface="宋体" charset="-122"/>
                </a:defRPr>
              </a:lvl6pPr>
              <a:lvl7pPr marL="2971800" indent="-228600" eaLnBrk="0" fontAlgn="base" hangingPunct="0">
                <a:spcBef>
                  <a:spcPct val="0"/>
                </a:spcBef>
                <a:spcAft>
                  <a:spcPct val="0"/>
                </a:spcAft>
                <a:defRPr sz="2800">
                  <a:solidFill>
                    <a:schemeClr val="tx1"/>
                  </a:solidFill>
                  <a:latin typeface="Tahoma" charset="0"/>
                  <a:ea typeface="宋体" charset="-122"/>
                </a:defRPr>
              </a:lvl7pPr>
              <a:lvl8pPr marL="3429000" indent="-228600" eaLnBrk="0" fontAlgn="base" hangingPunct="0">
                <a:spcBef>
                  <a:spcPct val="0"/>
                </a:spcBef>
                <a:spcAft>
                  <a:spcPct val="0"/>
                </a:spcAft>
                <a:defRPr sz="2800">
                  <a:solidFill>
                    <a:schemeClr val="tx1"/>
                  </a:solidFill>
                  <a:latin typeface="Tahoma" charset="0"/>
                  <a:ea typeface="宋体" charset="-122"/>
                </a:defRPr>
              </a:lvl8pPr>
              <a:lvl9pPr marL="3886200" indent="-228600" eaLnBrk="0" fontAlgn="base" hangingPunct="0">
                <a:spcBef>
                  <a:spcPct val="0"/>
                </a:spcBef>
                <a:spcAft>
                  <a:spcPct val="0"/>
                </a:spcAft>
                <a:defRPr sz="2800">
                  <a:solidFill>
                    <a:schemeClr val="tx1"/>
                  </a:solidFill>
                  <a:latin typeface="Tahoma" charset="0"/>
                  <a:ea typeface="宋体" charset="-122"/>
                </a:defRPr>
              </a:lvl9pPr>
            </a:lstStyle>
            <a:p>
              <a:r>
                <a:rPr lang="en-US" altLang="zh-CN" dirty="0">
                  <a:latin typeface="Times New Roman" charset="0"/>
                </a:rPr>
                <a:t>s</a:t>
              </a:r>
              <a:r>
                <a:rPr lang="zh-CN" altLang="zh-CN" dirty="0">
                  <a:latin typeface="Times New Roman" charset="0"/>
                </a:rPr>
                <a:t>pacecraft launch</a:t>
              </a:r>
            </a:p>
          </p:txBody>
        </p:sp>
        <p:sp>
          <p:nvSpPr>
            <p:cNvPr id="31" name="椭圆 30"/>
            <p:cNvSpPr>
              <a:spLocks noChangeArrowheads="1"/>
            </p:cNvSpPr>
            <p:nvPr/>
          </p:nvSpPr>
          <p:spPr bwMode="auto">
            <a:xfrm>
              <a:off x="408742" y="5375139"/>
              <a:ext cx="254671" cy="254671"/>
            </a:xfrm>
            <a:prstGeom prst="ellipse">
              <a:avLst/>
            </a:prstGeom>
            <a:solidFill>
              <a:schemeClr val="accent2"/>
            </a:solidFill>
            <a:ln>
              <a:noFill/>
            </a:ln>
            <a:effectLst>
              <a:outerShdw blurRad="40000" dist="23000" dir="5400000" rotWithShape="0">
                <a:srgbClr val="000000">
                  <a:alpha val="34999"/>
                </a:srgbClr>
              </a:outerShdw>
            </a:effectLst>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grpSp>
        <p:nvGrpSpPr>
          <p:cNvPr id="16" name="组合 15"/>
          <p:cNvGrpSpPr>
            <a:grpSpLocks/>
          </p:cNvGrpSpPr>
          <p:nvPr/>
        </p:nvGrpSpPr>
        <p:grpSpPr bwMode="auto">
          <a:xfrm>
            <a:off x="3348038" y="5305425"/>
            <a:ext cx="2751137" cy="368300"/>
            <a:chOff x="3347864" y="5304733"/>
            <a:chExt cx="2751077" cy="369332"/>
          </a:xfrm>
        </p:grpSpPr>
        <p:sp>
          <p:nvSpPr>
            <p:cNvPr id="30741" name="文本框 23"/>
            <p:cNvSpPr txBox="1">
              <a:spLocks noChangeArrowheads="1"/>
            </p:cNvSpPr>
            <p:nvPr/>
          </p:nvSpPr>
          <p:spPr bwMode="auto">
            <a:xfrm>
              <a:off x="3347864" y="5304733"/>
              <a:ext cx="275107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a:spAutoFit/>
            </a:bodyPr>
            <a:lstStyle>
              <a:lvl1pPr>
                <a:defRPr sz="2800">
                  <a:solidFill>
                    <a:schemeClr val="tx1"/>
                  </a:solidFill>
                  <a:latin typeface="Tahoma" charset="0"/>
                  <a:ea typeface="宋体" charset="-122"/>
                </a:defRPr>
              </a:lvl1pPr>
              <a:lvl2pPr marL="742950" indent="-285750">
                <a:defRPr sz="2800">
                  <a:solidFill>
                    <a:schemeClr val="tx1"/>
                  </a:solidFill>
                  <a:latin typeface="Tahoma" charset="0"/>
                  <a:ea typeface="宋体" charset="-122"/>
                </a:defRPr>
              </a:lvl2pPr>
              <a:lvl3pPr marL="1143000" indent="-228600">
                <a:defRPr sz="2800">
                  <a:solidFill>
                    <a:schemeClr val="tx1"/>
                  </a:solidFill>
                  <a:latin typeface="Tahoma" charset="0"/>
                  <a:ea typeface="宋体" charset="-122"/>
                </a:defRPr>
              </a:lvl3pPr>
              <a:lvl4pPr marL="1600200" indent="-228600">
                <a:defRPr sz="2800">
                  <a:solidFill>
                    <a:schemeClr val="tx1"/>
                  </a:solidFill>
                  <a:latin typeface="Tahoma" charset="0"/>
                  <a:ea typeface="宋体" charset="-122"/>
                </a:defRPr>
              </a:lvl4pPr>
              <a:lvl5pPr marL="2057400" indent="-228600">
                <a:defRPr sz="2800">
                  <a:solidFill>
                    <a:schemeClr val="tx1"/>
                  </a:solidFill>
                  <a:latin typeface="Tahoma" charset="0"/>
                  <a:ea typeface="宋体" charset="-122"/>
                </a:defRPr>
              </a:lvl5pPr>
              <a:lvl6pPr marL="2514600" indent="-228600" eaLnBrk="0" fontAlgn="base" hangingPunct="0">
                <a:spcBef>
                  <a:spcPct val="0"/>
                </a:spcBef>
                <a:spcAft>
                  <a:spcPct val="0"/>
                </a:spcAft>
                <a:defRPr sz="2800">
                  <a:solidFill>
                    <a:schemeClr val="tx1"/>
                  </a:solidFill>
                  <a:latin typeface="Tahoma" charset="0"/>
                  <a:ea typeface="宋体" charset="-122"/>
                </a:defRPr>
              </a:lvl6pPr>
              <a:lvl7pPr marL="2971800" indent="-228600" eaLnBrk="0" fontAlgn="base" hangingPunct="0">
                <a:spcBef>
                  <a:spcPct val="0"/>
                </a:spcBef>
                <a:spcAft>
                  <a:spcPct val="0"/>
                </a:spcAft>
                <a:defRPr sz="2800">
                  <a:solidFill>
                    <a:schemeClr val="tx1"/>
                  </a:solidFill>
                  <a:latin typeface="Tahoma" charset="0"/>
                  <a:ea typeface="宋体" charset="-122"/>
                </a:defRPr>
              </a:lvl7pPr>
              <a:lvl8pPr marL="3429000" indent="-228600" eaLnBrk="0" fontAlgn="base" hangingPunct="0">
                <a:spcBef>
                  <a:spcPct val="0"/>
                </a:spcBef>
                <a:spcAft>
                  <a:spcPct val="0"/>
                </a:spcAft>
                <a:defRPr sz="2800">
                  <a:solidFill>
                    <a:schemeClr val="tx1"/>
                  </a:solidFill>
                  <a:latin typeface="Tahoma" charset="0"/>
                  <a:ea typeface="宋体" charset="-122"/>
                </a:defRPr>
              </a:lvl8pPr>
              <a:lvl9pPr marL="3886200" indent="-228600" eaLnBrk="0" fontAlgn="base" hangingPunct="0">
                <a:spcBef>
                  <a:spcPct val="0"/>
                </a:spcBef>
                <a:spcAft>
                  <a:spcPct val="0"/>
                </a:spcAft>
                <a:defRPr sz="2800">
                  <a:solidFill>
                    <a:schemeClr val="tx1"/>
                  </a:solidFill>
                  <a:latin typeface="Tahoma" charset="0"/>
                  <a:ea typeface="宋体" charset="-122"/>
                </a:defRPr>
              </a:lvl9pPr>
            </a:lstStyle>
            <a:p>
              <a:pPr algn="ctr"/>
              <a:r>
                <a:rPr lang="en-US" altLang="zh-CN">
                  <a:latin typeface="Times New Roman" charset="0"/>
                  <a:ea typeface="黑体" charset="-122"/>
                  <a:cs typeface="Times New Roman" charset="0"/>
                </a:rPr>
                <a:t>p</a:t>
              </a:r>
              <a:r>
                <a:rPr lang="zh-CN" altLang="zh-CN">
                  <a:latin typeface="Times New Roman" charset="0"/>
                  <a:ea typeface="黑体" charset="-122"/>
                  <a:cs typeface="Times New Roman" charset="0"/>
                </a:rPr>
                <a:t>ublic affair activity</a:t>
              </a:r>
              <a:endParaRPr lang="zh-CN" altLang="en-US">
                <a:latin typeface="Times New Roman" charset="0"/>
                <a:ea typeface="黑体" charset="-122"/>
                <a:cs typeface="Times New Roman" charset="0"/>
              </a:endParaRPr>
            </a:p>
          </p:txBody>
        </p:sp>
        <p:sp>
          <p:nvSpPr>
            <p:cNvPr id="32" name="椭圆 31"/>
            <p:cNvSpPr>
              <a:spLocks noChangeArrowheads="1"/>
            </p:cNvSpPr>
            <p:nvPr/>
          </p:nvSpPr>
          <p:spPr bwMode="auto">
            <a:xfrm>
              <a:off x="3425011" y="5375139"/>
              <a:ext cx="254671" cy="254671"/>
            </a:xfrm>
            <a:prstGeom prst="ellipse">
              <a:avLst/>
            </a:prstGeom>
            <a:solidFill>
              <a:schemeClr val="accent2"/>
            </a:solidFill>
            <a:ln>
              <a:noFill/>
            </a:ln>
            <a:effectLst>
              <a:outerShdw blurRad="40000" dist="23000" dir="5400000" rotWithShape="0">
                <a:srgbClr val="000000">
                  <a:alpha val="34999"/>
                </a:srgbClr>
              </a:outerShdw>
            </a:effectLst>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grpSp>
        <p:nvGrpSpPr>
          <p:cNvPr id="17" name="组合 16"/>
          <p:cNvGrpSpPr>
            <a:grpSpLocks/>
          </p:cNvGrpSpPr>
          <p:nvPr/>
        </p:nvGrpSpPr>
        <p:grpSpPr bwMode="auto">
          <a:xfrm>
            <a:off x="6392863" y="5318125"/>
            <a:ext cx="2751137" cy="368300"/>
            <a:chOff x="6392923" y="5317809"/>
            <a:chExt cx="2751077" cy="369332"/>
          </a:xfrm>
        </p:grpSpPr>
        <p:sp>
          <p:nvSpPr>
            <p:cNvPr id="30739" name="文本框 24"/>
            <p:cNvSpPr txBox="1">
              <a:spLocks noChangeArrowheads="1"/>
            </p:cNvSpPr>
            <p:nvPr/>
          </p:nvSpPr>
          <p:spPr bwMode="auto">
            <a:xfrm>
              <a:off x="6392923" y="5317809"/>
              <a:ext cx="275107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a:spAutoFit/>
            </a:bodyPr>
            <a:lstStyle>
              <a:lvl1pPr>
                <a:defRPr sz="2800">
                  <a:solidFill>
                    <a:schemeClr val="tx1"/>
                  </a:solidFill>
                  <a:latin typeface="Tahoma" charset="0"/>
                  <a:ea typeface="宋体" charset="-122"/>
                </a:defRPr>
              </a:lvl1pPr>
              <a:lvl2pPr marL="742950" indent="-285750">
                <a:defRPr sz="2800">
                  <a:solidFill>
                    <a:schemeClr val="tx1"/>
                  </a:solidFill>
                  <a:latin typeface="Tahoma" charset="0"/>
                  <a:ea typeface="宋体" charset="-122"/>
                </a:defRPr>
              </a:lvl2pPr>
              <a:lvl3pPr marL="1143000" indent="-228600">
                <a:defRPr sz="2800">
                  <a:solidFill>
                    <a:schemeClr val="tx1"/>
                  </a:solidFill>
                  <a:latin typeface="Tahoma" charset="0"/>
                  <a:ea typeface="宋体" charset="-122"/>
                </a:defRPr>
              </a:lvl3pPr>
              <a:lvl4pPr marL="1600200" indent="-228600">
                <a:defRPr sz="2800">
                  <a:solidFill>
                    <a:schemeClr val="tx1"/>
                  </a:solidFill>
                  <a:latin typeface="Tahoma" charset="0"/>
                  <a:ea typeface="宋体" charset="-122"/>
                </a:defRPr>
              </a:lvl4pPr>
              <a:lvl5pPr marL="2057400" indent="-228600">
                <a:defRPr sz="2800">
                  <a:solidFill>
                    <a:schemeClr val="tx1"/>
                  </a:solidFill>
                  <a:latin typeface="Tahoma" charset="0"/>
                  <a:ea typeface="宋体" charset="-122"/>
                </a:defRPr>
              </a:lvl5pPr>
              <a:lvl6pPr marL="2514600" indent="-228600" eaLnBrk="0" fontAlgn="base" hangingPunct="0">
                <a:spcBef>
                  <a:spcPct val="0"/>
                </a:spcBef>
                <a:spcAft>
                  <a:spcPct val="0"/>
                </a:spcAft>
                <a:defRPr sz="2800">
                  <a:solidFill>
                    <a:schemeClr val="tx1"/>
                  </a:solidFill>
                  <a:latin typeface="Tahoma" charset="0"/>
                  <a:ea typeface="宋体" charset="-122"/>
                </a:defRPr>
              </a:lvl6pPr>
              <a:lvl7pPr marL="2971800" indent="-228600" eaLnBrk="0" fontAlgn="base" hangingPunct="0">
                <a:spcBef>
                  <a:spcPct val="0"/>
                </a:spcBef>
                <a:spcAft>
                  <a:spcPct val="0"/>
                </a:spcAft>
                <a:defRPr sz="2800">
                  <a:solidFill>
                    <a:schemeClr val="tx1"/>
                  </a:solidFill>
                  <a:latin typeface="Tahoma" charset="0"/>
                  <a:ea typeface="宋体" charset="-122"/>
                </a:defRPr>
              </a:lvl7pPr>
              <a:lvl8pPr marL="3429000" indent="-228600" eaLnBrk="0" fontAlgn="base" hangingPunct="0">
                <a:spcBef>
                  <a:spcPct val="0"/>
                </a:spcBef>
                <a:spcAft>
                  <a:spcPct val="0"/>
                </a:spcAft>
                <a:defRPr sz="2800">
                  <a:solidFill>
                    <a:schemeClr val="tx1"/>
                  </a:solidFill>
                  <a:latin typeface="Tahoma" charset="0"/>
                  <a:ea typeface="宋体" charset="-122"/>
                </a:defRPr>
              </a:lvl8pPr>
              <a:lvl9pPr marL="3886200" indent="-228600" eaLnBrk="0" fontAlgn="base" hangingPunct="0">
                <a:spcBef>
                  <a:spcPct val="0"/>
                </a:spcBef>
                <a:spcAft>
                  <a:spcPct val="0"/>
                </a:spcAft>
                <a:defRPr sz="2800">
                  <a:solidFill>
                    <a:schemeClr val="tx1"/>
                  </a:solidFill>
                  <a:latin typeface="Tahoma" charset="0"/>
                  <a:ea typeface="宋体" charset="-122"/>
                </a:defRPr>
              </a:lvl9pPr>
            </a:lstStyle>
            <a:p>
              <a:pPr algn="ctr"/>
              <a:r>
                <a:rPr lang="en-US" altLang="zh-CN">
                  <a:latin typeface="Times New Roman" charset="0"/>
                </a:rPr>
                <a:t>disneyland</a:t>
              </a:r>
              <a:endParaRPr lang="zh-CN" altLang="en-US">
                <a:latin typeface="Times New Roman" charset="0"/>
                <a:ea typeface="黑体" charset="-122"/>
                <a:cs typeface="Times New Roman" charset="0"/>
              </a:endParaRPr>
            </a:p>
          </p:txBody>
        </p:sp>
        <p:sp>
          <p:nvSpPr>
            <p:cNvPr id="33" name="椭圆 32"/>
            <p:cNvSpPr>
              <a:spLocks noChangeArrowheads="1"/>
            </p:cNvSpPr>
            <p:nvPr/>
          </p:nvSpPr>
          <p:spPr bwMode="auto">
            <a:xfrm>
              <a:off x="6453187" y="5375139"/>
              <a:ext cx="254671" cy="254671"/>
            </a:xfrm>
            <a:prstGeom prst="ellipse">
              <a:avLst/>
            </a:prstGeom>
            <a:solidFill>
              <a:schemeClr val="accent2"/>
            </a:solidFill>
            <a:ln>
              <a:noFill/>
            </a:ln>
            <a:effectLst>
              <a:outerShdw blurRad="40000" dist="23000" dir="5400000" rotWithShape="0">
                <a:srgbClr val="000000">
                  <a:alpha val="34999"/>
                </a:srgbClr>
              </a:outerShdw>
            </a:effectLst>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4" name="圆角矩形 33"/>
          <p:cNvSpPr/>
          <p:nvPr/>
        </p:nvSpPr>
        <p:spPr>
          <a:xfrm>
            <a:off x="1196949" y="5487815"/>
            <a:ext cx="7492020" cy="562320"/>
          </a:xfrm>
          <a:prstGeom prst="roundRect">
            <a:avLst/>
          </a:prstGeom>
          <a:solidFill>
            <a:schemeClr val="accent2"/>
          </a:solidFill>
        </p:spPr>
        <p:style>
          <a:lnRef idx="0">
            <a:schemeClr val="accent1"/>
          </a:lnRef>
          <a:fillRef idx="3">
            <a:schemeClr val="accent1"/>
          </a:fillRef>
          <a:effectRef idx="3">
            <a:schemeClr val="accent1"/>
          </a:effectRef>
          <a:fontRef idx="minor">
            <a:schemeClr val="lt1"/>
          </a:fontRef>
        </p:style>
        <p:txBody>
          <a:bodyPr anchor="ctr"/>
          <a:lstStyle/>
          <a:p>
            <a:pPr algn="ctr" eaLnBrk="1" hangingPunct="1">
              <a:defRPr/>
            </a:pPr>
            <a:r>
              <a:rPr lang="en-US" altLang="zh-CN" b="1" dirty="0">
                <a:solidFill>
                  <a:schemeClr val="bg1"/>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accurate precipitation estimation is required</a:t>
            </a:r>
            <a:endParaRPr lang="zh-CN" alt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5" name="矩形 34"/>
          <p:cNvSpPr/>
          <p:nvPr/>
        </p:nvSpPr>
        <p:spPr bwMode="auto">
          <a:xfrm>
            <a:off x="1858169" y="286643"/>
            <a:ext cx="7362031" cy="1031875"/>
          </a:xfrm>
          <a:prstGeom prst="rect">
            <a:avLst/>
          </a:prstGeom>
          <a:solidFill>
            <a:srgbClr val="FFFF00">
              <a:alpha val="90000"/>
            </a:srgbClr>
          </a:solidFill>
          <a:ln w="28575" cap="flat" cmpd="sng" algn="ctr">
            <a:solidFill>
              <a:schemeClr val="tx1"/>
            </a:solidFill>
            <a:prstDash val="solid"/>
            <a:round/>
            <a:headEnd type="none" w="med" len="med"/>
            <a:tailEnd type="none" w="med" len="med"/>
          </a:ln>
          <a:effectLst/>
        </p:spPr>
        <p:txBody>
          <a:bodyPr anchor="ctr"/>
          <a:lstStyle/>
          <a:p>
            <a:pPr algn="ctr">
              <a:defRPr/>
            </a:pPr>
            <a:r>
              <a:rPr lang="en-US" altLang="zh-CN" b="1" dirty="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Unfortunately, </a:t>
            </a:r>
            <a:r>
              <a:rPr lang="en-US" altLang="zh-CN" b="1" kern="0" dirty="0">
                <a:solidFill>
                  <a:srgbClr val="FF0000"/>
                </a:solidFill>
                <a:latin typeface="Times New Roman" panose="02020603050405020304" pitchFamily="18" charset="0"/>
                <a:cs typeface="Times New Roman" panose="02020603050405020304" pitchFamily="18" charset="0"/>
              </a:rPr>
              <a:t>quantitative</a:t>
            </a:r>
            <a:r>
              <a:rPr lang="en-US" altLang="zh-CN" b="1" kern="0" dirty="0">
                <a:latin typeface="Times New Roman" panose="02020603050405020304" pitchFamily="18" charset="0"/>
                <a:cs typeface="Times New Roman" panose="02020603050405020304" pitchFamily="18" charset="0"/>
              </a:rPr>
              <a:t> precipitation estimation is challenging around the world! </a:t>
            </a:r>
          </a:p>
        </p:txBody>
      </p:sp>
      <p:pic>
        <p:nvPicPr>
          <p:cNvPr id="2" name="图片 1"/>
          <p:cNvPicPr>
            <a:picLocks noChangeAspect="1"/>
          </p:cNvPicPr>
          <p:nvPr/>
        </p:nvPicPr>
        <p:blipFill>
          <a:blip r:embed="rId8"/>
          <a:stretch>
            <a:fillRect/>
          </a:stretch>
        </p:blipFill>
        <p:spPr>
          <a:xfrm>
            <a:off x="3124200" y="3657600"/>
            <a:ext cx="3124200" cy="1600200"/>
          </a:xfrm>
          <a:prstGeom prst="rect">
            <a:avLst/>
          </a:prstGeom>
        </p:spPr>
      </p:pic>
    </p:spTree>
    <p:extLst>
      <p:ext uri="{BB962C8B-B14F-4D97-AF65-F5344CB8AC3E}">
        <p14:creationId xmlns:p14="http://schemas.microsoft.com/office/powerpoint/2010/main" val="196458233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nodeType="afterGroup">
                            <p:stCondLst>
                              <p:cond delay="2000"/>
                            </p:stCondLst>
                            <p:childTnLst>
                              <p:par>
                                <p:cTn id="21" presetID="10" presetClass="entr" presetSubtype="0"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par>
                          <p:cTn id="24" fill="hold" nodeType="afterGroup">
                            <p:stCondLst>
                              <p:cond delay="2500"/>
                            </p:stCondLst>
                            <p:childTnLst>
                              <p:par>
                                <p:cTn id="25" presetID="10" presetClass="entr" presetSubtype="0"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childTnLst>
                          </p:cTn>
                        </p:par>
                        <p:par>
                          <p:cTn id="33" fill="hold" nodeType="afterGroup">
                            <p:stCondLst>
                              <p:cond delay="500"/>
                            </p:stCondLst>
                            <p:childTnLst>
                              <p:par>
                                <p:cTn id="34" presetID="22" presetClass="entr" presetSubtype="4" fill="hold" grpId="0" nodeType="after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wipe(down)">
                                      <p:cBhvr>
                                        <p:cTn id="36" dur="750"/>
                                        <p:tgtEl>
                                          <p:spTgt spid="26"/>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fade">
                                      <p:cBhvr>
                                        <p:cTn id="4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32"/>
          <p:cNvGrpSpPr>
            <a:grpSpLocks/>
          </p:cNvGrpSpPr>
          <p:nvPr/>
        </p:nvGrpSpPr>
        <p:grpSpPr bwMode="auto">
          <a:xfrm>
            <a:off x="323850" y="1558925"/>
            <a:ext cx="3957638" cy="930275"/>
            <a:chOff x="323527" y="1558779"/>
            <a:chExt cx="3957561" cy="929915"/>
          </a:xfrm>
        </p:grpSpPr>
        <p:sp>
          <p:nvSpPr>
            <p:cNvPr id="14" name="任意多边形 13">
              <a:extLst>
                <a:ext uri="{FF2B5EF4-FFF2-40B4-BE49-F238E27FC236}">
                  <a16:creationId xmlns:a16="http://schemas.microsoft.com/office/drawing/2014/main" id="{637333B9-6A12-4EB2-AF2E-2232694524D8}"/>
                </a:ext>
              </a:extLst>
            </p:cNvPr>
            <p:cNvSpPr/>
            <p:nvPr/>
          </p:nvSpPr>
          <p:spPr>
            <a:xfrm>
              <a:off x="323527" y="1558779"/>
              <a:ext cx="650862" cy="929915"/>
            </a:xfrm>
            <a:custGeom>
              <a:avLst/>
              <a:gdLst>
                <a:gd name="connsiteX0" fmla="*/ 0 w 929915"/>
                <a:gd name="connsiteY0" fmla="*/ 0 h 650941"/>
                <a:gd name="connsiteX1" fmla="*/ 604445 w 929915"/>
                <a:gd name="connsiteY1" fmla="*/ 0 h 650941"/>
                <a:gd name="connsiteX2" fmla="*/ 929915 w 929915"/>
                <a:gd name="connsiteY2" fmla="*/ 325471 h 650941"/>
                <a:gd name="connsiteX3" fmla="*/ 604445 w 929915"/>
                <a:gd name="connsiteY3" fmla="*/ 650941 h 650941"/>
                <a:gd name="connsiteX4" fmla="*/ 0 w 929915"/>
                <a:gd name="connsiteY4" fmla="*/ 650941 h 650941"/>
                <a:gd name="connsiteX5" fmla="*/ 325471 w 929915"/>
                <a:gd name="connsiteY5" fmla="*/ 325471 h 650941"/>
                <a:gd name="connsiteX6" fmla="*/ 0 w 929915"/>
                <a:gd name="connsiteY6" fmla="*/ 0 h 65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9915" h="650941">
                  <a:moveTo>
                    <a:pt x="929915" y="0"/>
                  </a:moveTo>
                  <a:lnTo>
                    <a:pt x="929915" y="423112"/>
                  </a:lnTo>
                  <a:lnTo>
                    <a:pt x="464957" y="650941"/>
                  </a:lnTo>
                  <a:lnTo>
                    <a:pt x="0" y="423112"/>
                  </a:lnTo>
                  <a:lnTo>
                    <a:pt x="0" y="0"/>
                  </a:lnTo>
                  <a:lnTo>
                    <a:pt x="464957" y="227830"/>
                  </a:lnTo>
                  <a:lnTo>
                    <a:pt x="929915" y="0"/>
                  </a:lnTo>
                  <a:close/>
                </a:path>
              </a:pathLst>
            </a:custGeom>
            <a:solidFill>
              <a:srgbClr val="EEFEFF"/>
            </a:solidFill>
            <a:ln>
              <a:solidFill>
                <a:schemeClr val="tx1"/>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8257" tIns="333726" rIns="8254" bIns="333725" anchor="ctr"/>
            <a:lstStyle>
              <a:lvl1pPr defTabSz="57785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defTabSz="5778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defTabSz="57785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defTabSz="57785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defTabSz="57785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defTabSz="57785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defTabSz="57785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defTabSz="57785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defTabSz="57785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a:lnSpc>
                  <a:spcPct val="90000"/>
                </a:lnSpc>
                <a:spcBef>
                  <a:spcPct val="0"/>
                </a:spcBef>
                <a:spcAft>
                  <a:spcPct val="35000"/>
                </a:spcAft>
                <a:buClrTx/>
                <a:buSzTx/>
                <a:buFontTx/>
                <a:buNone/>
              </a:pPr>
              <a:r>
                <a:rPr lang="en-US" altLang="zh-CN" sz="1400" b="1">
                  <a:latin typeface="Times New Roman" panose="02020603050405020304" pitchFamily="18" charset="0"/>
                  <a:ea typeface="SimSun" panose="02010600030101010101" pitchFamily="2" charset="-122"/>
                  <a:cs typeface="Times New Roman" panose="02020603050405020304" pitchFamily="18" charset="0"/>
                </a:rPr>
                <a:t>Volume</a:t>
              </a:r>
              <a:endParaRPr lang="zh-CN" altLang="en-US" sz="1300" b="1">
                <a:latin typeface="Times New Roman" panose="02020603050405020304" pitchFamily="18" charset="0"/>
                <a:ea typeface="SimSun" panose="02010600030101010101" pitchFamily="2" charset="-122"/>
                <a:cs typeface="Times New Roman" panose="02020603050405020304" pitchFamily="18" charset="0"/>
              </a:endParaRPr>
            </a:p>
          </p:txBody>
        </p:sp>
        <p:sp>
          <p:nvSpPr>
            <p:cNvPr id="15" name="任意多边形 14">
              <a:extLst>
                <a:ext uri="{FF2B5EF4-FFF2-40B4-BE49-F238E27FC236}">
                  <a16:creationId xmlns:a16="http://schemas.microsoft.com/office/drawing/2014/main" id="{268E3812-97DC-4534-B6B7-821822CBB9B4}"/>
                </a:ext>
              </a:extLst>
            </p:cNvPr>
            <p:cNvSpPr/>
            <p:nvPr/>
          </p:nvSpPr>
          <p:spPr>
            <a:xfrm>
              <a:off x="971214" y="1563540"/>
              <a:ext cx="3309874" cy="604603"/>
            </a:xfrm>
            <a:custGeom>
              <a:avLst/>
              <a:gdLst>
                <a:gd name="connsiteX0" fmla="*/ 100743 w 604445"/>
                <a:gd name="connsiteY0" fmla="*/ 0 h 3309498"/>
                <a:gd name="connsiteX1" fmla="*/ 503702 w 604445"/>
                <a:gd name="connsiteY1" fmla="*/ 0 h 3309498"/>
                <a:gd name="connsiteX2" fmla="*/ 604445 w 604445"/>
                <a:gd name="connsiteY2" fmla="*/ 100743 h 3309498"/>
                <a:gd name="connsiteX3" fmla="*/ 604445 w 604445"/>
                <a:gd name="connsiteY3" fmla="*/ 3309498 h 3309498"/>
                <a:gd name="connsiteX4" fmla="*/ 604445 w 604445"/>
                <a:gd name="connsiteY4" fmla="*/ 3309498 h 3309498"/>
                <a:gd name="connsiteX5" fmla="*/ 0 w 604445"/>
                <a:gd name="connsiteY5" fmla="*/ 3309498 h 3309498"/>
                <a:gd name="connsiteX6" fmla="*/ 0 w 604445"/>
                <a:gd name="connsiteY6" fmla="*/ 3309498 h 3309498"/>
                <a:gd name="connsiteX7" fmla="*/ 0 w 604445"/>
                <a:gd name="connsiteY7" fmla="*/ 100743 h 3309498"/>
                <a:gd name="connsiteX8" fmla="*/ 100743 w 604445"/>
                <a:gd name="connsiteY8" fmla="*/ 0 h 3309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4445" h="3309498">
                  <a:moveTo>
                    <a:pt x="604445" y="551597"/>
                  </a:moveTo>
                  <a:lnTo>
                    <a:pt x="604445" y="2757901"/>
                  </a:lnTo>
                  <a:cubicBezTo>
                    <a:pt x="604445" y="3062539"/>
                    <a:pt x="596207" y="3309495"/>
                    <a:pt x="586045" y="3309495"/>
                  </a:cubicBezTo>
                  <a:lnTo>
                    <a:pt x="0" y="3309495"/>
                  </a:lnTo>
                  <a:lnTo>
                    <a:pt x="0" y="3309495"/>
                  </a:lnTo>
                  <a:lnTo>
                    <a:pt x="0" y="3"/>
                  </a:lnTo>
                  <a:lnTo>
                    <a:pt x="0" y="3"/>
                  </a:lnTo>
                  <a:lnTo>
                    <a:pt x="586045" y="3"/>
                  </a:lnTo>
                  <a:cubicBezTo>
                    <a:pt x="596207" y="3"/>
                    <a:pt x="604445" y="246959"/>
                    <a:pt x="604445" y="551597"/>
                  </a:cubicBezTo>
                  <a:close/>
                </a:path>
              </a:pathLst>
            </a:custGeom>
            <a:ln>
              <a:solidFill>
                <a:schemeClr val="tx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113793" tIns="39667" rIns="39667" bIns="39668" anchor="ctr"/>
            <a:lstStyle>
              <a:lvl1pPr marL="342900" indent="-342900" defTabSz="71120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defTabSz="71120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defTabSz="7112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defTabSz="7112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defTabSz="7112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defTabSz="7112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defTabSz="7112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defTabSz="7112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defTabSz="7112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marL="0" lvl="1">
                <a:lnSpc>
                  <a:spcPct val="90000"/>
                </a:lnSpc>
                <a:spcBef>
                  <a:spcPct val="0"/>
                </a:spcBef>
                <a:spcAft>
                  <a:spcPct val="15000"/>
                </a:spcAft>
                <a:buClrTx/>
                <a:buSzTx/>
                <a:buFontTx/>
                <a:buNone/>
              </a:pPr>
              <a:r>
                <a:rPr lang="en-US" altLang="zh-CN" sz="16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larger than 1PB per year.</a:t>
              </a:r>
              <a:endParaRPr lang="zh-CN" altLang="en-US" sz="1600">
                <a:solidFill>
                  <a:srgbClr val="000000"/>
                </a:solidFill>
                <a:latin typeface="Times New Roman" panose="02020603050405020304" pitchFamily="18" charset="0"/>
                <a:ea typeface="SimSun" panose="02010600030101010101" pitchFamily="2" charset="-122"/>
                <a:cs typeface="Times New Roman" panose="02020603050405020304" pitchFamily="18" charset="0"/>
              </a:endParaRPr>
            </a:p>
          </p:txBody>
        </p:sp>
      </p:grpSp>
      <p:grpSp>
        <p:nvGrpSpPr>
          <p:cNvPr id="34" name="组合 33"/>
          <p:cNvGrpSpPr>
            <a:grpSpLocks/>
          </p:cNvGrpSpPr>
          <p:nvPr/>
        </p:nvGrpSpPr>
        <p:grpSpPr bwMode="auto">
          <a:xfrm>
            <a:off x="323850" y="2370138"/>
            <a:ext cx="3960813" cy="928687"/>
            <a:chOff x="323527" y="2369422"/>
            <a:chExt cx="3960440" cy="929916"/>
          </a:xfrm>
        </p:grpSpPr>
        <p:sp>
          <p:nvSpPr>
            <p:cNvPr id="16" name="任意多边形 15">
              <a:extLst>
                <a:ext uri="{FF2B5EF4-FFF2-40B4-BE49-F238E27FC236}">
                  <a16:creationId xmlns:a16="http://schemas.microsoft.com/office/drawing/2014/main" id="{D2C56FD4-F913-4B8A-A30F-50465C9E5F27}"/>
                </a:ext>
              </a:extLst>
            </p:cNvPr>
            <p:cNvSpPr/>
            <p:nvPr/>
          </p:nvSpPr>
          <p:spPr>
            <a:xfrm>
              <a:off x="323527" y="2369422"/>
              <a:ext cx="650814" cy="929916"/>
            </a:xfrm>
            <a:custGeom>
              <a:avLst/>
              <a:gdLst>
                <a:gd name="connsiteX0" fmla="*/ 0 w 929915"/>
                <a:gd name="connsiteY0" fmla="*/ 0 h 650941"/>
                <a:gd name="connsiteX1" fmla="*/ 604445 w 929915"/>
                <a:gd name="connsiteY1" fmla="*/ 0 h 650941"/>
                <a:gd name="connsiteX2" fmla="*/ 929915 w 929915"/>
                <a:gd name="connsiteY2" fmla="*/ 325471 h 650941"/>
                <a:gd name="connsiteX3" fmla="*/ 604445 w 929915"/>
                <a:gd name="connsiteY3" fmla="*/ 650941 h 650941"/>
                <a:gd name="connsiteX4" fmla="*/ 0 w 929915"/>
                <a:gd name="connsiteY4" fmla="*/ 650941 h 650941"/>
                <a:gd name="connsiteX5" fmla="*/ 325471 w 929915"/>
                <a:gd name="connsiteY5" fmla="*/ 325471 h 650941"/>
                <a:gd name="connsiteX6" fmla="*/ 0 w 929915"/>
                <a:gd name="connsiteY6" fmla="*/ 0 h 65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9915" h="650941">
                  <a:moveTo>
                    <a:pt x="929915" y="0"/>
                  </a:moveTo>
                  <a:lnTo>
                    <a:pt x="929915" y="423112"/>
                  </a:lnTo>
                  <a:lnTo>
                    <a:pt x="464957" y="650941"/>
                  </a:lnTo>
                  <a:lnTo>
                    <a:pt x="0" y="423112"/>
                  </a:lnTo>
                  <a:lnTo>
                    <a:pt x="0" y="0"/>
                  </a:lnTo>
                  <a:lnTo>
                    <a:pt x="464957" y="227830"/>
                  </a:lnTo>
                  <a:lnTo>
                    <a:pt x="929915" y="0"/>
                  </a:lnTo>
                  <a:close/>
                </a:path>
              </a:pathLst>
            </a:custGeom>
            <a:solidFill>
              <a:srgbClr val="EEFEFF"/>
            </a:solidFill>
            <a:ln>
              <a:solidFill>
                <a:schemeClr val="tx1"/>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8257" tIns="333726" rIns="8254" bIns="333725" anchor="ctr"/>
            <a:lstStyle>
              <a:lvl1pPr defTabSz="57785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defTabSz="5778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defTabSz="57785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defTabSz="57785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defTabSz="57785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defTabSz="57785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defTabSz="57785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defTabSz="57785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defTabSz="57785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a:lnSpc>
                  <a:spcPct val="90000"/>
                </a:lnSpc>
                <a:spcBef>
                  <a:spcPct val="0"/>
                </a:spcBef>
                <a:spcAft>
                  <a:spcPct val="35000"/>
                </a:spcAft>
                <a:buClrTx/>
                <a:buSzTx/>
                <a:buFontTx/>
                <a:buNone/>
              </a:pPr>
              <a:r>
                <a:rPr lang="en-US" altLang="zh-CN" sz="1400" b="1">
                  <a:latin typeface="Times New Roman" panose="02020603050405020304" pitchFamily="18" charset="0"/>
                  <a:ea typeface="SimSun" panose="02010600030101010101" pitchFamily="2" charset="-122"/>
                  <a:cs typeface="Times New Roman" panose="02020603050405020304" pitchFamily="18" charset="0"/>
                </a:rPr>
                <a:t>Velocity</a:t>
              </a:r>
              <a:endParaRPr lang="zh-CN" altLang="en-US" sz="1300" b="1">
                <a:latin typeface="Times New Roman" panose="02020603050405020304" pitchFamily="18" charset="0"/>
                <a:ea typeface="SimSun" panose="02010600030101010101" pitchFamily="2" charset="-122"/>
                <a:cs typeface="Times New Roman" panose="02020603050405020304" pitchFamily="18" charset="0"/>
              </a:endParaRPr>
            </a:p>
          </p:txBody>
        </p:sp>
        <p:sp>
          <p:nvSpPr>
            <p:cNvPr id="17" name="任意多边形 16">
              <a:extLst>
                <a:ext uri="{FF2B5EF4-FFF2-40B4-BE49-F238E27FC236}">
                  <a16:creationId xmlns:a16="http://schemas.microsoft.com/office/drawing/2014/main" id="{28C262FA-EB53-4DEE-BE38-1057D8707F2E}"/>
                </a:ext>
              </a:extLst>
            </p:cNvPr>
            <p:cNvSpPr/>
            <p:nvPr/>
          </p:nvSpPr>
          <p:spPr>
            <a:xfrm>
              <a:off x="974341" y="2369422"/>
              <a:ext cx="3309626" cy="604048"/>
            </a:xfrm>
            <a:custGeom>
              <a:avLst/>
              <a:gdLst>
                <a:gd name="connsiteX0" fmla="*/ 100743 w 604445"/>
                <a:gd name="connsiteY0" fmla="*/ 0 h 3309498"/>
                <a:gd name="connsiteX1" fmla="*/ 503702 w 604445"/>
                <a:gd name="connsiteY1" fmla="*/ 0 h 3309498"/>
                <a:gd name="connsiteX2" fmla="*/ 604445 w 604445"/>
                <a:gd name="connsiteY2" fmla="*/ 100743 h 3309498"/>
                <a:gd name="connsiteX3" fmla="*/ 604445 w 604445"/>
                <a:gd name="connsiteY3" fmla="*/ 3309498 h 3309498"/>
                <a:gd name="connsiteX4" fmla="*/ 604445 w 604445"/>
                <a:gd name="connsiteY4" fmla="*/ 3309498 h 3309498"/>
                <a:gd name="connsiteX5" fmla="*/ 0 w 604445"/>
                <a:gd name="connsiteY5" fmla="*/ 3309498 h 3309498"/>
                <a:gd name="connsiteX6" fmla="*/ 0 w 604445"/>
                <a:gd name="connsiteY6" fmla="*/ 3309498 h 3309498"/>
                <a:gd name="connsiteX7" fmla="*/ 0 w 604445"/>
                <a:gd name="connsiteY7" fmla="*/ 100743 h 3309498"/>
                <a:gd name="connsiteX8" fmla="*/ 100743 w 604445"/>
                <a:gd name="connsiteY8" fmla="*/ 0 h 3309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4445" h="3309498">
                  <a:moveTo>
                    <a:pt x="604445" y="551597"/>
                  </a:moveTo>
                  <a:lnTo>
                    <a:pt x="604445" y="2757901"/>
                  </a:lnTo>
                  <a:cubicBezTo>
                    <a:pt x="604445" y="3062539"/>
                    <a:pt x="596207" y="3309495"/>
                    <a:pt x="586045" y="3309495"/>
                  </a:cubicBezTo>
                  <a:lnTo>
                    <a:pt x="0" y="3309495"/>
                  </a:lnTo>
                  <a:lnTo>
                    <a:pt x="0" y="3309495"/>
                  </a:lnTo>
                  <a:lnTo>
                    <a:pt x="0" y="3"/>
                  </a:lnTo>
                  <a:lnTo>
                    <a:pt x="0" y="3"/>
                  </a:lnTo>
                  <a:lnTo>
                    <a:pt x="586045" y="3"/>
                  </a:lnTo>
                  <a:cubicBezTo>
                    <a:pt x="596207" y="3"/>
                    <a:pt x="604445" y="246959"/>
                    <a:pt x="604445" y="551597"/>
                  </a:cubicBezTo>
                  <a:close/>
                </a:path>
              </a:pathLst>
            </a:custGeom>
            <a:ln>
              <a:solidFill>
                <a:schemeClr val="tx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113793" tIns="39667" rIns="39667" bIns="39668" anchor="ctr"/>
            <a:lstStyle>
              <a:lvl1pPr marL="342900" indent="-342900" defTabSz="71120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defTabSz="71120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defTabSz="7112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defTabSz="7112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defTabSz="7112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defTabSz="7112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defTabSz="7112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defTabSz="7112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defTabSz="7112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marL="0" lvl="1">
                <a:lnSpc>
                  <a:spcPct val="90000"/>
                </a:lnSpc>
                <a:spcBef>
                  <a:spcPct val="0"/>
                </a:spcBef>
                <a:spcAft>
                  <a:spcPct val="15000"/>
                </a:spcAft>
                <a:buClrTx/>
                <a:buSzTx/>
                <a:buFontTx/>
                <a:buNone/>
              </a:pPr>
              <a:r>
                <a:rPr lang="en-US" altLang="zh-CN" sz="16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update 6 million observed data for each radar in 6 min.</a:t>
              </a:r>
              <a:endParaRPr lang="zh-CN" altLang="en-US" sz="1600">
                <a:solidFill>
                  <a:srgbClr val="000000"/>
                </a:solidFill>
                <a:latin typeface="Times New Roman" panose="02020603050405020304" pitchFamily="18" charset="0"/>
                <a:ea typeface="SimSun" panose="02010600030101010101" pitchFamily="2" charset="-122"/>
                <a:cs typeface="Times New Roman" panose="02020603050405020304" pitchFamily="18" charset="0"/>
              </a:endParaRPr>
            </a:p>
          </p:txBody>
        </p:sp>
      </p:grpSp>
      <p:grpSp>
        <p:nvGrpSpPr>
          <p:cNvPr id="35" name="组合 34"/>
          <p:cNvGrpSpPr>
            <a:grpSpLocks/>
          </p:cNvGrpSpPr>
          <p:nvPr/>
        </p:nvGrpSpPr>
        <p:grpSpPr bwMode="auto">
          <a:xfrm>
            <a:off x="323850" y="3179763"/>
            <a:ext cx="3960813" cy="930275"/>
            <a:chOff x="323527" y="3180065"/>
            <a:chExt cx="3960440" cy="929916"/>
          </a:xfrm>
        </p:grpSpPr>
        <p:sp>
          <p:nvSpPr>
            <p:cNvPr id="18" name="任意多边形 17">
              <a:extLst>
                <a:ext uri="{FF2B5EF4-FFF2-40B4-BE49-F238E27FC236}">
                  <a16:creationId xmlns:a16="http://schemas.microsoft.com/office/drawing/2014/main" id="{731B9AC0-C314-4F81-A671-3EFD3C9CFE69}"/>
                </a:ext>
              </a:extLst>
            </p:cNvPr>
            <p:cNvSpPr/>
            <p:nvPr/>
          </p:nvSpPr>
          <p:spPr>
            <a:xfrm>
              <a:off x="323527" y="3180065"/>
              <a:ext cx="650814" cy="929916"/>
            </a:xfrm>
            <a:custGeom>
              <a:avLst/>
              <a:gdLst>
                <a:gd name="connsiteX0" fmla="*/ 0 w 929915"/>
                <a:gd name="connsiteY0" fmla="*/ 0 h 650941"/>
                <a:gd name="connsiteX1" fmla="*/ 604445 w 929915"/>
                <a:gd name="connsiteY1" fmla="*/ 0 h 650941"/>
                <a:gd name="connsiteX2" fmla="*/ 929915 w 929915"/>
                <a:gd name="connsiteY2" fmla="*/ 325471 h 650941"/>
                <a:gd name="connsiteX3" fmla="*/ 604445 w 929915"/>
                <a:gd name="connsiteY3" fmla="*/ 650941 h 650941"/>
                <a:gd name="connsiteX4" fmla="*/ 0 w 929915"/>
                <a:gd name="connsiteY4" fmla="*/ 650941 h 650941"/>
                <a:gd name="connsiteX5" fmla="*/ 325471 w 929915"/>
                <a:gd name="connsiteY5" fmla="*/ 325471 h 650941"/>
                <a:gd name="connsiteX6" fmla="*/ 0 w 929915"/>
                <a:gd name="connsiteY6" fmla="*/ 0 h 65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9915" h="650941">
                  <a:moveTo>
                    <a:pt x="929915" y="0"/>
                  </a:moveTo>
                  <a:lnTo>
                    <a:pt x="929915" y="423112"/>
                  </a:lnTo>
                  <a:lnTo>
                    <a:pt x="464957" y="650941"/>
                  </a:lnTo>
                  <a:lnTo>
                    <a:pt x="0" y="423112"/>
                  </a:lnTo>
                  <a:lnTo>
                    <a:pt x="0" y="0"/>
                  </a:lnTo>
                  <a:lnTo>
                    <a:pt x="464957" y="227830"/>
                  </a:lnTo>
                  <a:lnTo>
                    <a:pt x="929915" y="0"/>
                  </a:lnTo>
                  <a:close/>
                </a:path>
              </a:pathLst>
            </a:custGeom>
            <a:solidFill>
              <a:srgbClr val="EEFEFF"/>
            </a:solidFill>
            <a:ln>
              <a:solidFill>
                <a:schemeClr val="tx1"/>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8257" tIns="333726" rIns="8254" bIns="333725" anchor="ctr"/>
            <a:lstStyle>
              <a:lvl1pPr defTabSz="57785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defTabSz="5778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defTabSz="57785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defTabSz="57785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defTabSz="57785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defTabSz="57785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defTabSz="57785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defTabSz="57785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defTabSz="57785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a:lnSpc>
                  <a:spcPct val="90000"/>
                </a:lnSpc>
                <a:spcBef>
                  <a:spcPct val="0"/>
                </a:spcBef>
                <a:spcAft>
                  <a:spcPct val="35000"/>
                </a:spcAft>
                <a:buClrTx/>
                <a:buSzTx/>
                <a:buFontTx/>
                <a:buNone/>
              </a:pPr>
              <a:r>
                <a:rPr lang="en-US" altLang="zh-CN" sz="1400" b="1">
                  <a:latin typeface="Times New Roman" panose="02020603050405020304" pitchFamily="18" charset="0"/>
                  <a:ea typeface="SimSun" panose="02010600030101010101" pitchFamily="2" charset="-122"/>
                  <a:cs typeface="Times New Roman" panose="02020603050405020304" pitchFamily="18" charset="0"/>
                </a:rPr>
                <a:t>Variety</a:t>
              </a:r>
              <a:endParaRPr lang="zh-CN" altLang="en-US" sz="1300" b="1">
                <a:latin typeface="Times New Roman" panose="02020603050405020304" pitchFamily="18" charset="0"/>
                <a:ea typeface="SimSun" panose="02010600030101010101" pitchFamily="2" charset="-122"/>
                <a:cs typeface="Times New Roman" panose="02020603050405020304" pitchFamily="18" charset="0"/>
              </a:endParaRPr>
            </a:p>
          </p:txBody>
        </p:sp>
        <p:sp>
          <p:nvSpPr>
            <p:cNvPr id="19" name="任意多边形 18">
              <a:extLst>
                <a:ext uri="{FF2B5EF4-FFF2-40B4-BE49-F238E27FC236}">
                  <a16:creationId xmlns:a16="http://schemas.microsoft.com/office/drawing/2014/main" id="{C7E054A1-DD2F-4387-96DE-AE9496F4D2E4}"/>
                </a:ext>
              </a:extLst>
            </p:cNvPr>
            <p:cNvSpPr/>
            <p:nvPr/>
          </p:nvSpPr>
          <p:spPr>
            <a:xfrm>
              <a:off x="974341" y="3180065"/>
              <a:ext cx="3309626" cy="604604"/>
            </a:xfrm>
            <a:custGeom>
              <a:avLst/>
              <a:gdLst>
                <a:gd name="connsiteX0" fmla="*/ 100743 w 604445"/>
                <a:gd name="connsiteY0" fmla="*/ 0 h 3309498"/>
                <a:gd name="connsiteX1" fmla="*/ 503702 w 604445"/>
                <a:gd name="connsiteY1" fmla="*/ 0 h 3309498"/>
                <a:gd name="connsiteX2" fmla="*/ 604445 w 604445"/>
                <a:gd name="connsiteY2" fmla="*/ 100743 h 3309498"/>
                <a:gd name="connsiteX3" fmla="*/ 604445 w 604445"/>
                <a:gd name="connsiteY3" fmla="*/ 3309498 h 3309498"/>
                <a:gd name="connsiteX4" fmla="*/ 604445 w 604445"/>
                <a:gd name="connsiteY4" fmla="*/ 3309498 h 3309498"/>
                <a:gd name="connsiteX5" fmla="*/ 0 w 604445"/>
                <a:gd name="connsiteY5" fmla="*/ 3309498 h 3309498"/>
                <a:gd name="connsiteX6" fmla="*/ 0 w 604445"/>
                <a:gd name="connsiteY6" fmla="*/ 3309498 h 3309498"/>
                <a:gd name="connsiteX7" fmla="*/ 0 w 604445"/>
                <a:gd name="connsiteY7" fmla="*/ 100743 h 3309498"/>
                <a:gd name="connsiteX8" fmla="*/ 100743 w 604445"/>
                <a:gd name="connsiteY8" fmla="*/ 0 h 3309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4445" h="3309498">
                  <a:moveTo>
                    <a:pt x="604445" y="551597"/>
                  </a:moveTo>
                  <a:lnTo>
                    <a:pt x="604445" y="2757901"/>
                  </a:lnTo>
                  <a:cubicBezTo>
                    <a:pt x="604445" y="3062539"/>
                    <a:pt x="596207" y="3309495"/>
                    <a:pt x="586045" y="3309495"/>
                  </a:cubicBezTo>
                  <a:lnTo>
                    <a:pt x="0" y="3309495"/>
                  </a:lnTo>
                  <a:lnTo>
                    <a:pt x="0" y="3309495"/>
                  </a:lnTo>
                  <a:lnTo>
                    <a:pt x="0" y="3"/>
                  </a:lnTo>
                  <a:lnTo>
                    <a:pt x="0" y="3"/>
                  </a:lnTo>
                  <a:lnTo>
                    <a:pt x="586045" y="3"/>
                  </a:lnTo>
                  <a:cubicBezTo>
                    <a:pt x="596207" y="3"/>
                    <a:pt x="604445" y="246959"/>
                    <a:pt x="604445" y="551597"/>
                  </a:cubicBezTo>
                  <a:close/>
                </a:path>
              </a:pathLst>
            </a:custGeom>
            <a:ln>
              <a:solidFill>
                <a:schemeClr val="tx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113793" tIns="39668" rIns="39667" bIns="39667" anchor="ctr"/>
            <a:lstStyle>
              <a:lvl1pPr marL="342900" indent="-342900" defTabSz="71120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defTabSz="71120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defTabSz="7112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defTabSz="7112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defTabSz="7112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defTabSz="7112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defTabSz="7112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defTabSz="7112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defTabSz="7112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marL="0" lvl="1">
                <a:lnSpc>
                  <a:spcPct val="90000"/>
                </a:lnSpc>
                <a:spcBef>
                  <a:spcPct val="0"/>
                </a:spcBef>
                <a:spcAft>
                  <a:spcPct val="15000"/>
                </a:spcAft>
                <a:buClrTx/>
                <a:buSzTx/>
                <a:buFontTx/>
                <a:buNone/>
              </a:pPr>
              <a:r>
                <a:rPr lang="en-US" altLang="zh-CN" sz="16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radar reflectivity, r</a:t>
              </a:r>
              <a:r>
                <a:rPr lang="zh-CN" altLang="zh-CN" sz="16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adial velocity, spectral width</a:t>
              </a:r>
              <a:r>
                <a:rPr lang="en-US" altLang="zh-CN" sz="16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etc.</a:t>
              </a:r>
              <a:endParaRPr lang="zh-CN" altLang="en-US" sz="1600">
                <a:solidFill>
                  <a:srgbClr val="000000"/>
                </a:solidFill>
                <a:latin typeface="Times New Roman" panose="02020603050405020304" pitchFamily="18" charset="0"/>
                <a:ea typeface="SimSun" panose="02010600030101010101" pitchFamily="2" charset="-122"/>
                <a:cs typeface="Times New Roman" panose="02020603050405020304" pitchFamily="18" charset="0"/>
              </a:endParaRPr>
            </a:p>
          </p:txBody>
        </p:sp>
      </p:grpSp>
      <p:grpSp>
        <p:nvGrpSpPr>
          <p:cNvPr id="36" name="组合 35"/>
          <p:cNvGrpSpPr>
            <a:grpSpLocks/>
          </p:cNvGrpSpPr>
          <p:nvPr/>
        </p:nvGrpSpPr>
        <p:grpSpPr bwMode="auto">
          <a:xfrm>
            <a:off x="323850" y="3990975"/>
            <a:ext cx="3960813" cy="930275"/>
            <a:chOff x="323527" y="3990708"/>
            <a:chExt cx="3960440" cy="929916"/>
          </a:xfrm>
        </p:grpSpPr>
        <p:sp>
          <p:nvSpPr>
            <p:cNvPr id="20" name="任意多边形 19">
              <a:extLst>
                <a:ext uri="{FF2B5EF4-FFF2-40B4-BE49-F238E27FC236}">
                  <a16:creationId xmlns:a16="http://schemas.microsoft.com/office/drawing/2014/main" id="{E747B134-55FC-4035-93EB-FCCD32487F40}"/>
                </a:ext>
              </a:extLst>
            </p:cNvPr>
            <p:cNvSpPr/>
            <p:nvPr/>
          </p:nvSpPr>
          <p:spPr>
            <a:xfrm>
              <a:off x="323527" y="3990708"/>
              <a:ext cx="650814" cy="929916"/>
            </a:xfrm>
            <a:custGeom>
              <a:avLst/>
              <a:gdLst>
                <a:gd name="connsiteX0" fmla="*/ 0 w 929915"/>
                <a:gd name="connsiteY0" fmla="*/ 0 h 650941"/>
                <a:gd name="connsiteX1" fmla="*/ 604445 w 929915"/>
                <a:gd name="connsiteY1" fmla="*/ 0 h 650941"/>
                <a:gd name="connsiteX2" fmla="*/ 929915 w 929915"/>
                <a:gd name="connsiteY2" fmla="*/ 325471 h 650941"/>
                <a:gd name="connsiteX3" fmla="*/ 604445 w 929915"/>
                <a:gd name="connsiteY3" fmla="*/ 650941 h 650941"/>
                <a:gd name="connsiteX4" fmla="*/ 0 w 929915"/>
                <a:gd name="connsiteY4" fmla="*/ 650941 h 650941"/>
                <a:gd name="connsiteX5" fmla="*/ 325471 w 929915"/>
                <a:gd name="connsiteY5" fmla="*/ 325471 h 650941"/>
                <a:gd name="connsiteX6" fmla="*/ 0 w 929915"/>
                <a:gd name="connsiteY6" fmla="*/ 0 h 65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9915" h="650941">
                  <a:moveTo>
                    <a:pt x="929915" y="0"/>
                  </a:moveTo>
                  <a:lnTo>
                    <a:pt x="929915" y="423112"/>
                  </a:lnTo>
                  <a:lnTo>
                    <a:pt x="464957" y="650941"/>
                  </a:lnTo>
                  <a:lnTo>
                    <a:pt x="0" y="423112"/>
                  </a:lnTo>
                  <a:lnTo>
                    <a:pt x="0" y="0"/>
                  </a:lnTo>
                  <a:lnTo>
                    <a:pt x="464957" y="227830"/>
                  </a:lnTo>
                  <a:lnTo>
                    <a:pt x="929915" y="0"/>
                  </a:lnTo>
                  <a:close/>
                </a:path>
              </a:pathLst>
            </a:custGeom>
            <a:solidFill>
              <a:srgbClr val="EEFEFF"/>
            </a:solidFill>
            <a:ln>
              <a:solidFill>
                <a:schemeClr val="tx1"/>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8257" tIns="333726" rIns="8254" bIns="333725" anchor="ctr"/>
            <a:lstStyle>
              <a:lvl1pPr defTabSz="57785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defTabSz="5778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defTabSz="57785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defTabSz="57785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defTabSz="57785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defTabSz="57785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defTabSz="57785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defTabSz="57785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defTabSz="57785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a:lnSpc>
                  <a:spcPct val="90000"/>
                </a:lnSpc>
                <a:spcBef>
                  <a:spcPct val="0"/>
                </a:spcBef>
                <a:spcAft>
                  <a:spcPct val="35000"/>
                </a:spcAft>
                <a:buClrTx/>
                <a:buSzTx/>
                <a:buFontTx/>
                <a:buNone/>
              </a:pPr>
              <a:r>
                <a:rPr lang="en-US" altLang="zh-CN" sz="1400" b="1">
                  <a:latin typeface="Times New Roman" panose="02020603050405020304" pitchFamily="18" charset="0"/>
                  <a:ea typeface="SimSun" panose="02010600030101010101" pitchFamily="2" charset="-122"/>
                  <a:cs typeface="Times New Roman" panose="02020603050405020304" pitchFamily="18" charset="0"/>
                </a:rPr>
                <a:t>Value</a:t>
              </a:r>
              <a:endParaRPr lang="zh-CN" altLang="en-US" sz="1300" b="1">
                <a:latin typeface="Times New Roman" panose="02020603050405020304" pitchFamily="18" charset="0"/>
                <a:ea typeface="SimSun" panose="02010600030101010101" pitchFamily="2" charset="-122"/>
                <a:cs typeface="Times New Roman" panose="02020603050405020304" pitchFamily="18" charset="0"/>
              </a:endParaRPr>
            </a:p>
          </p:txBody>
        </p:sp>
        <p:sp>
          <p:nvSpPr>
            <p:cNvPr id="21" name="任意多边形 20">
              <a:extLst>
                <a:ext uri="{FF2B5EF4-FFF2-40B4-BE49-F238E27FC236}">
                  <a16:creationId xmlns:a16="http://schemas.microsoft.com/office/drawing/2014/main" id="{0E99A59F-D32B-41A8-886E-0F66DFEA3435}"/>
                </a:ext>
              </a:extLst>
            </p:cNvPr>
            <p:cNvSpPr/>
            <p:nvPr/>
          </p:nvSpPr>
          <p:spPr>
            <a:xfrm>
              <a:off x="974341" y="3990708"/>
              <a:ext cx="3309626" cy="604605"/>
            </a:xfrm>
            <a:custGeom>
              <a:avLst/>
              <a:gdLst>
                <a:gd name="connsiteX0" fmla="*/ 100743 w 604445"/>
                <a:gd name="connsiteY0" fmla="*/ 0 h 3309498"/>
                <a:gd name="connsiteX1" fmla="*/ 503702 w 604445"/>
                <a:gd name="connsiteY1" fmla="*/ 0 h 3309498"/>
                <a:gd name="connsiteX2" fmla="*/ 604445 w 604445"/>
                <a:gd name="connsiteY2" fmla="*/ 100743 h 3309498"/>
                <a:gd name="connsiteX3" fmla="*/ 604445 w 604445"/>
                <a:gd name="connsiteY3" fmla="*/ 3309498 h 3309498"/>
                <a:gd name="connsiteX4" fmla="*/ 604445 w 604445"/>
                <a:gd name="connsiteY4" fmla="*/ 3309498 h 3309498"/>
                <a:gd name="connsiteX5" fmla="*/ 0 w 604445"/>
                <a:gd name="connsiteY5" fmla="*/ 3309498 h 3309498"/>
                <a:gd name="connsiteX6" fmla="*/ 0 w 604445"/>
                <a:gd name="connsiteY6" fmla="*/ 3309498 h 3309498"/>
                <a:gd name="connsiteX7" fmla="*/ 0 w 604445"/>
                <a:gd name="connsiteY7" fmla="*/ 100743 h 3309498"/>
                <a:gd name="connsiteX8" fmla="*/ 100743 w 604445"/>
                <a:gd name="connsiteY8" fmla="*/ 0 h 3309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4445" h="3309498">
                  <a:moveTo>
                    <a:pt x="604445" y="551597"/>
                  </a:moveTo>
                  <a:lnTo>
                    <a:pt x="604445" y="2757901"/>
                  </a:lnTo>
                  <a:cubicBezTo>
                    <a:pt x="604445" y="3062539"/>
                    <a:pt x="596207" y="3309495"/>
                    <a:pt x="586045" y="3309495"/>
                  </a:cubicBezTo>
                  <a:lnTo>
                    <a:pt x="0" y="3309495"/>
                  </a:lnTo>
                  <a:lnTo>
                    <a:pt x="0" y="3309495"/>
                  </a:lnTo>
                  <a:lnTo>
                    <a:pt x="0" y="3"/>
                  </a:lnTo>
                  <a:lnTo>
                    <a:pt x="0" y="3"/>
                  </a:lnTo>
                  <a:lnTo>
                    <a:pt x="586045" y="3"/>
                  </a:lnTo>
                  <a:cubicBezTo>
                    <a:pt x="596207" y="3"/>
                    <a:pt x="604445" y="246959"/>
                    <a:pt x="604445" y="551597"/>
                  </a:cubicBezTo>
                  <a:close/>
                </a:path>
              </a:pathLst>
            </a:custGeom>
            <a:ln>
              <a:solidFill>
                <a:schemeClr val="tx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113793" tIns="39668" rIns="39667" bIns="39667" anchor="ctr"/>
            <a:lstStyle>
              <a:lvl1pPr marL="342900" indent="-342900" defTabSz="71120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defTabSz="71120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defTabSz="7112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defTabSz="7112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defTabSz="7112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defTabSz="7112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defTabSz="7112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defTabSz="7112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defTabSz="7112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marL="0" lvl="1">
                <a:lnSpc>
                  <a:spcPct val="90000"/>
                </a:lnSpc>
                <a:spcBef>
                  <a:spcPct val="0"/>
                </a:spcBef>
                <a:spcAft>
                  <a:spcPct val="15000"/>
                </a:spcAft>
                <a:buClrTx/>
                <a:buSzTx/>
                <a:buFontTx/>
                <a:buNone/>
              </a:pPr>
              <a:r>
                <a:rPr lang="en-US" altLang="zh-CN" sz="16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r</a:t>
              </a:r>
              <a:r>
                <a:rPr lang="zh-CN" altLang="zh-CN" sz="16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ainfall estimation, hail recognition, tornado, </a:t>
              </a:r>
              <a:r>
                <a:rPr lang="en-US" altLang="zh-CN" sz="16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etc</a:t>
              </a:r>
              <a:r>
                <a:rPr lang="zh-CN" altLang="zh-CN" sz="16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a:t>
              </a:r>
              <a:endParaRPr lang="zh-CN" altLang="en-US" sz="1600">
                <a:solidFill>
                  <a:srgbClr val="000000"/>
                </a:solidFill>
                <a:latin typeface="Times New Roman" panose="02020603050405020304" pitchFamily="18" charset="0"/>
                <a:ea typeface="SimSun" panose="02010600030101010101" pitchFamily="2" charset="-122"/>
                <a:cs typeface="Times New Roman" panose="02020603050405020304" pitchFamily="18" charset="0"/>
              </a:endParaRPr>
            </a:p>
          </p:txBody>
        </p:sp>
      </p:grpSp>
      <p:grpSp>
        <p:nvGrpSpPr>
          <p:cNvPr id="37" name="组合 36"/>
          <p:cNvGrpSpPr>
            <a:grpSpLocks/>
          </p:cNvGrpSpPr>
          <p:nvPr/>
        </p:nvGrpSpPr>
        <p:grpSpPr bwMode="auto">
          <a:xfrm>
            <a:off x="323850" y="4800600"/>
            <a:ext cx="3960813" cy="930275"/>
            <a:chOff x="323527" y="4801351"/>
            <a:chExt cx="3960440" cy="929918"/>
          </a:xfrm>
        </p:grpSpPr>
        <p:sp>
          <p:nvSpPr>
            <p:cNvPr id="22" name="任意多边形 21">
              <a:extLst>
                <a:ext uri="{FF2B5EF4-FFF2-40B4-BE49-F238E27FC236}">
                  <a16:creationId xmlns:a16="http://schemas.microsoft.com/office/drawing/2014/main" id="{F2AE9E4A-363D-44F6-8481-F959C54C87BA}"/>
                </a:ext>
              </a:extLst>
            </p:cNvPr>
            <p:cNvSpPr/>
            <p:nvPr/>
          </p:nvSpPr>
          <p:spPr>
            <a:xfrm>
              <a:off x="323527" y="4801351"/>
              <a:ext cx="650814" cy="929918"/>
            </a:xfrm>
            <a:custGeom>
              <a:avLst/>
              <a:gdLst>
                <a:gd name="connsiteX0" fmla="*/ 0 w 929915"/>
                <a:gd name="connsiteY0" fmla="*/ 0 h 650941"/>
                <a:gd name="connsiteX1" fmla="*/ 604445 w 929915"/>
                <a:gd name="connsiteY1" fmla="*/ 0 h 650941"/>
                <a:gd name="connsiteX2" fmla="*/ 929915 w 929915"/>
                <a:gd name="connsiteY2" fmla="*/ 325471 h 650941"/>
                <a:gd name="connsiteX3" fmla="*/ 604445 w 929915"/>
                <a:gd name="connsiteY3" fmla="*/ 650941 h 650941"/>
                <a:gd name="connsiteX4" fmla="*/ 0 w 929915"/>
                <a:gd name="connsiteY4" fmla="*/ 650941 h 650941"/>
                <a:gd name="connsiteX5" fmla="*/ 325471 w 929915"/>
                <a:gd name="connsiteY5" fmla="*/ 325471 h 650941"/>
                <a:gd name="connsiteX6" fmla="*/ 0 w 929915"/>
                <a:gd name="connsiteY6" fmla="*/ 0 h 65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9915" h="650941">
                  <a:moveTo>
                    <a:pt x="929915" y="0"/>
                  </a:moveTo>
                  <a:lnTo>
                    <a:pt x="929915" y="423112"/>
                  </a:lnTo>
                  <a:lnTo>
                    <a:pt x="464957" y="650941"/>
                  </a:lnTo>
                  <a:lnTo>
                    <a:pt x="0" y="423112"/>
                  </a:lnTo>
                  <a:lnTo>
                    <a:pt x="0" y="0"/>
                  </a:lnTo>
                  <a:lnTo>
                    <a:pt x="464957" y="227830"/>
                  </a:lnTo>
                  <a:lnTo>
                    <a:pt x="929915" y="0"/>
                  </a:lnTo>
                  <a:close/>
                </a:path>
              </a:pathLst>
            </a:custGeom>
            <a:solidFill>
              <a:srgbClr val="EEFEFF"/>
            </a:solidFill>
            <a:ln>
              <a:solidFill>
                <a:schemeClr val="tx1"/>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8257" tIns="333726" rIns="8254" bIns="333726" anchor="ctr"/>
            <a:lstStyle>
              <a:lvl1pPr defTabSz="57785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defTabSz="5778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defTabSz="57785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defTabSz="57785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defTabSz="57785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defTabSz="57785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defTabSz="57785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defTabSz="57785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defTabSz="57785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a:lnSpc>
                  <a:spcPct val="90000"/>
                </a:lnSpc>
                <a:spcBef>
                  <a:spcPct val="0"/>
                </a:spcBef>
                <a:spcAft>
                  <a:spcPct val="35000"/>
                </a:spcAft>
                <a:buClrTx/>
                <a:buSzTx/>
                <a:buFontTx/>
                <a:buNone/>
              </a:pPr>
              <a:r>
                <a:rPr lang="en-US" altLang="zh-CN" sz="1200" b="1">
                  <a:latin typeface="Times New Roman" panose="02020603050405020304" pitchFamily="18" charset="0"/>
                  <a:ea typeface="SimSun" panose="02010600030101010101" pitchFamily="2" charset="-122"/>
                  <a:cs typeface="Times New Roman" panose="02020603050405020304" pitchFamily="18" charset="0"/>
                </a:rPr>
                <a:t>Veracity</a:t>
              </a:r>
              <a:endParaRPr lang="zh-CN" altLang="en-US" sz="1300" b="1">
                <a:latin typeface="Times New Roman" panose="02020603050405020304" pitchFamily="18" charset="0"/>
                <a:ea typeface="SimSun" panose="02010600030101010101" pitchFamily="2" charset="-122"/>
                <a:cs typeface="Times New Roman" panose="02020603050405020304" pitchFamily="18" charset="0"/>
              </a:endParaRPr>
            </a:p>
          </p:txBody>
        </p:sp>
        <p:sp>
          <p:nvSpPr>
            <p:cNvPr id="23" name="任意多边形 22">
              <a:extLst>
                <a:ext uri="{FF2B5EF4-FFF2-40B4-BE49-F238E27FC236}">
                  <a16:creationId xmlns:a16="http://schemas.microsoft.com/office/drawing/2014/main" id="{1BDC1E2A-9FED-4FD8-86D1-CD7CF4BBDF65}"/>
                </a:ext>
              </a:extLst>
            </p:cNvPr>
            <p:cNvSpPr/>
            <p:nvPr/>
          </p:nvSpPr>
          <p:spPr>
            <a:xfrm>
              <a:off x="974341" y="4801351"/>
              <a:ext cx="3309626" cy="604606"/>
            </a:xfrm>
            <a:custGeom>
              <a:avLst/>
              <a:gdLst>
                <a:gd name="connsiteX0" fmla="*/ 100743 w 604445"/>
                <a:gd name="connsiteY0" fmla="*/ 0 h 3309498"/>
                <a:gd name="connsiteX1" fmla="*/ 503702 w 604445"/>
                <a:gd name="connsiteY1" fmla="*/ 0 h 3309498"/>
                <a:gd name="connsiteX2" fmla="*/ 604445 w 604445"/>
                <a:gd name="connsiteY2" fmla="*/ 100743 h 3309498"/>
                <a:gd name="connsiteX3" fmla="*/ 604445 w 604445"/>
                <a:gd name="connsiteY3" fmla="*/ 3309498 h 3309498"/>
                <a:gd name="connsiteX4" fmla="*/ 604445 w 604445"/>
                <a:gd name="connsiteY4" fmla="*/ 3309498 h 3309498"/>
                <a:gd name="connsiteX5" fmla="*/ 0 w 604445"/>
                <a:gd name="connsiteY5" fmla="*/ 3309498 h 3309498"/>
                <a:gd name="connsiteX6" fmla="*/ 0 w 604445"/>
                <a:gd name="connsiteY6" fmla="*/ 3309498 h 3309498"/>
                <a:gd name="connsiteX7" fmla="*/ 0 w 604445"/>
                <a:gd name="connsiteY7" fmla="*/ 100743 h 3309498"/>
                <a:gd name="connsiteX8" fmla="*/ 100743 w 604445"/>
                <a:gd name="connsiteY8" fmla="*/ 0 h 3309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4445" h="3309498">
                  <a:moveTo>
                    <a:pt x="604445" y="551597"/>
                  </a:moveTo>
                  <a:lnTo>
                    <a:pt x="604445" y="2757901"/>
                  </a:lnTo>
                  <a:cubicBezTo>
                    <a:pt x="604445" y="3062539"/>
                    <a:pt x="596207" y="3309495"/>
                    <a:pt x="586045" y="3309495"/>
                  </a:cubicBezTo>
                  <a:lnTo>
                    <a:pt x="0" y="3309495"/>
                  </a:lnTo>
                  <a:lnTo>
                    <a:pt x="0" y="3309495"/>
                  </a:lnTo>
                  <a:lnTo>
                    <a:pt x="0" y="3"/>
                  </a:lnTo>
                  <a:lnTo>
                    <a:pt x="0" y="3"/>
                  </a:lnTo>
                  <a:lnTo>
                    <a:pt x="586045" y="3"/>
                  </a:lnTo>
                  <a:cubicBezTo>
                    <a:pt x="596207" y="3"/>
                    <a:pt x="604445" y="246959"/>
                    <a:pt x="604445" y="551597"/>
                  </a:cubicBezTo>
                  <a:close/>
                </a:path>
              </a:pathLst>
            </a:custGeom>
            <a:ln>
              <a:solidFill>
                <a:schemeClr val="tx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113793" tIns="39668" rIns="39667" bIns="39667" anchor="ctr"/>
            <a:lstStyle>
              <a:lvl1pPr marL="342900" indent="-342900" defTabSz="71120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defTabSz="71120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defTabSz="7112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defTabSz="7112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defTabSz="7112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defTabSz="7112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defTabSz="7112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defTabSz="7112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defTabSz="7112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marL="0" lvl="1">
                <a:lnSpc>
                  <a:spcPct val="90000"/>
                </a:lnSpc>
                <a:spcBef>
                  <a:spcPct val="0"/>
                </a:spcBef>
                <a:spcAft>
                  <a:spcPct val="15000"/>
                </a:spcAft>
                <a:buClrTx/>
                <a:buSzTx/>
                <a:buFontTx/>
                <a:buNone/>
              </a:pPr>
              <a:r>
                <a:rPr lang="en-US" altLang="zh-CN" sz="16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s</a:t>
              </a:r>
              <a:r>
                <a:rPr lang="zh-CN" altLang="zh-CN" sz="16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uffer from various factors, high </a:t>
              </a:r>
              <a:r>
                <a:rPr lang="en-US" altLang="zh-CN" sz="16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u</a:t>
              </a:r>
              <a:r>
                <a:rPr lang="zh-CN" altLang="zh-CN" sz="16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ncertainty</a:t>
              </a:r>
              <a:r>
                <a:rPr lang="en-US" altLang="zh-CN" sz="16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a:t>
              </a:r>
              <a:endParaRPr lang="zh-CN" altLang="en-US" sz="1600">
                <a:solidFill>
                  <a:srgbClr val="000000"/>
                </a:solidFill>
                <a:latin typeface="Times New Roman" panose="02020603050405020304" pitchFamily="18" charset="0"/>
                <a:ea typeface="SimSun" panose="02010600030101010101" pitchFamily="2" charset="-122"/>
                <a:cs typeface="Times New Roman" panose="02020603050405020304" pitchFamily="18" charset="0"/>
              </a:endParaRPr>
            </a:p>
          </p:txBody>
        </p:sp>
      </p:grpSp>
      <p:sp>
        <p:nvSpPr>
          <p:cNvPr id="27655" name="标题 1"/>
          <p:cNvSpPr>
            <a:spLocks noGrp="1" noChangeArrowheads="1"/>
          </p:cNvSpPr>
          <p:nvPr>
            <p:ph type="title"/>
          </p:nvPr>
        </p:nvSpPr>
        <p:spPr>
          <a:xfrm>
            <a:off x="0" y="709613"/>
            <a:ext cx="9144000" cy="584200"/>
          </a:xfrm>
          <a:solidFill>
            <a:schemeClr val="accent2">
              <a:alpha val="94116"/>
            </a:schemeClr>
          </a:solidFill>
        </p:spPr>
        <p:txBody>
          <a:bodyPr/>
          <a:lstStyle/>
          <a:p>
            <a:r>
              <a:rPr lang="en-US" altLang="zh-CN" smtClean="0">
                <a:solidFill>
                  <a:schemeClr val="bg1"/>
                </a:solidFill>
                <a:latin typeface="Times New Roman" panose="02020603050405020304" pitchFamily="18" charset="0"/>
                <a:ea typeface="SimSun" panose="02010600030101010101" pitchFamily="2" charset="-122"/>
                <a:cs typeface="Times New Roman" panose="02020603050405020304" pitchFamily="18" charset="0"/>
              </a:rPr>
              <a:t>Era of weather radar big data</a:t>
            </a:r>
            <a:endParaRPr lang="zh-CN" altLang="en-US" smtClean="0">
              <a:solidFill>
                <a:schemeClr val="bg1"/>
              </a:solidFill>
              <a:latin typeface="Times New Roman" panose="02020603050405020304" pitchFamily="18" charset="0"/>
              <a:ea typeface="SimSun" panose="02010600030101010101" pitchFamily="2" charset="-122"/>
              <a:cs typeface="Times New Roman" panose="02020603050405020304" pitchFamily="18" charset="0"/>
            </a:endParaRPr>
          </a:p>
        </p:txBody>
      </p:sp>
      <p:grpSp>
        <p:nvGrpSpPr>
          <p:cNvPr id="27656" name="组合 26"/>
          <p:cNvGrpSpPr>
            <a:grpSpLocks/>
          </p:cNvGrpSpPr>
          <p:nvPr/>
        </p:nvGrpSpPr>
        <p:grpSpPr bwMode="auto">
          <a:xfrm>
            <a:off x="4727575" y="1608138"/>
            <a:ext cx="4243388" cy="3092450"/>
            <a:chOff x="4728130" y="1607870"/>
            <a:chExt cx="4243260" cy="3093145"/>
          </a:xfrm>
        </p:grpSpPr>
        <p:pic>
          <p:nvPicPr>
            <p:cNvPr id="13" name="Picture 5" descr="C:\Users\adm\Desktop\博士开题\杨雪冰开题报告\单个雷达.PNG">
              <a:extLst>
                <a:ext uri="{FF2B5EF4-FFF2-40B4-BE49-F238E27FC236}">
                  <a16:creationId xmlns:a16="http://schemas.microsoft.com/office/drawing/2014/main" id="{8B1B734F-A297-4A0F-9685-8E3C7DB8FF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02" t="3040" r="3142" b="1999"/>
            <a:stretch/>
          </p:blipFill>
          <p:spPr bwMode="auto">
            <a:xfrm>
              <a:off x="4728130" y="1665797"/>
              <a:ext cx="4243260" cy="302853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
          <p:nvSpPr>
            <p:cNvPr id="27666" name="矩形 23"/>
            <p:cNvSpPr>
              <a:spLocks noChangeArrowheads="1"/>
            </p:cNvSpPr>
            <p:nvPr/>
          </p:nvSpPr>
          <p:spPr bwMode="auto">
            <a:xfrm>
              <a:off x="7020272" y="4299612"/>
              <a:ext cx="1440160" cy="401403"/>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r>
                <a:rPr lang="en-US" altLang="zh-CN" sz="1400" b="1">
                  <a:latin typeface="Times New Roman" panose="02020603050405020304" pitchFamily="18" charset="0"/>
                  <a:ea typeface="黑体"/>
                  <a:cs typeface="Times New Roman" panose="02020603050405020304" pitchFamily="18" charset="0"/>
                </a:rPr>
                <a:t>weather radar</a:t>
              </a:r>
              <a:endParaRPr lang="zh-CN" altLang="en-US" sz="1400" b="1">
                <a:latin typeface="Times New Roman" panose="02020603050405020304" pitchFamily="18" charset="0"/>
                <a:ea typeface="黑体"/>
                <a:cs typeface="Times New Roman" panose="02020603050405020304" pitchFamily="18" charset="0"/>
              </a:endParaRPr>
            </a:p>
          </p:txBody>
        </p:sp>
        <p:sp>
          <p:nvSpPr>
            <p:cNvPr id="27667" name="矩形 24"/>
            <p:cNvSpPr>
              <a:spLocks noChangeArrowheads="1"/>
            </p:cNvSpPr>
            <p:nvPr/>
          </p:nvSpPr>
          <p:spPr bwMode="auto">
            <a:xfrm>
              <a:off x="4728130" y="1607870"/>
              <a:ext cx="1356038" cy="401403"/>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r>
                <a:rPr lang="en-US" altLang="zh-CN" sz="1400">
                  <a:latin typeface="Times New Roman" panose="02020603050405020304" pitchFamily="18" charset="0"/>
                  <a:ea typeface="黑体"/>
                  <a:cs typeface="Times New Roman" panose="02020603050405020304" pitchFamily="18" charset="0"/>
                </a:rPr>
                <a:t>highest elevation angle</a:t>
              </a:r>
              <a:endParaRPr lang="zh-CN" altLang="en-US" sz="1400">
                <a:latin typeface="Times New Roman" panose="02020603050405020304" pitchFamily="18" charset="0"/>
                <a:ea typeface="黑体"/>
                <a:cs typeface="Times New Roman" panose="02020603050405020304" pitchFamily="18" charset="0"/>
              </a:endParaRPr>
            </a:p>
          </p:txBody>
        </p:sp>
        <p:sp>
          <p:nvSpPr>
            <p:cNvPr id="27668" name="矩形 25"/>
            <p:cNvSpPr>
              <a:spLocks noChangeArrowheads="1"/>
            </p:cNvSpPr>
            <p:nvPr/>
          </p:nvSpPr>
          <p:spPr bwMode="auto">
            <a:xfrm>
              <a:off x="7615352" y="1639702"/>
              <a:ext cx="1356038" cy="401403"/>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r>
                <a:rPr lang="en-US" altLang="zh-CN" sz="1400">
                  <a:latin typeface="Times New Roman" panose="02020603050405020304" pitchFamily="18" charset="0"/>
                  <a:ea typeface="黑体"/>
                  <a:cs typeface="Times New Roman" panose="02020603050405020304" pitchFamily="18" charset="0"/>
                </a:rPr>
                <a:t>different elevation angles</a:t>
              </a:r>
              <a:endParaRPr lang="zh-CN" altLang="en-US" sz="1400">
                <a:latin typeface="Times New Roman" panose="02020603050405020304" pitchFamily="18" charset="0"/>
                <a:ea typeface="黑体"/>
                <a:cs typeface="Times New Roman" panose="02020603050405020304" pitchFamily="18" charset="0"/>
              </a:endParaRPr>
            </a:p>
          </p:txBody>
        </p:sp>
      </p:grpSp>
      <p:sp>
        <p:nvSpPr>
          <p:cNvPr id="29" name="上箭头 28">
            <a:extLst>
              <a:ext uri="{FF2B5EF4-FFF2-40B4-BE49-F238E27FC236}">
                <a16:creationId xmlns:a16="http://schemas.microsoft.com/office/drawing/2014/main" id="{44F6DAFB-D643-41E1-908C-0DC169D7D58B}"/>
              </a:ext>
            </a:extLst>
          </p:cNvPr>
          <p:cNvSpPr/>
          <p:nvPr/>
        </p:nvSpPr>
        <p:spPr>
          <a:xfrm rot="10800000">
            <a:off x="6516688" y="5013325"/>
            <a:ext cx="792162" cy="504825"/>
          </a:xfrm>
          <a:prstGeom prst="upArrow">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i="1">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a:spcBef>
                <a:spcPct val="0"/>
              </a:spcBef>
              <a:buClrTx/>
              <a:buSzTx/>
              <a:buFontTx/>
              <a:buNone/>
            </a:pPr>
            <a:endParaRPr lang="zh-CN" altLang="en-US" sz="2800">
              <a:solidFill>
                <a:schemeClr val="accent2"/>
              </a:solidFill>
              <a:ea typeface="SimSun" panose="02010600030101010101" pitchFamily="2" charset="-122"/>
            </a:endParaRPr>
          </a:p>
        </p:txBody>
      </p:sp>
      <p:sp>
        <p:nvSpPr>
          <p:cNvPr id="30" name="圆角矩形 29">
            <a:extLst>
              <a:ext uri="{FF2B5EF4-FFF2-40B4-BE49-F238E27FC236}">
                <a16:creationId xmlns:a16="http://schemas.microsoft.com/office/drawing/2014/main" id="{C98A95A5-6E96-476C-8BEB-F516EAD28CF7}"/>
              </a:ext>
            </a:extLst>
          </p:cNvPr>
          <p:cNvSpPr/>
          <p:nvPr/>
        </p:nvSpPr>
        <p:spPr>
          <a:xfrm>
            <a:off x="73025" y="1344613"/>
            <a:ext cx="4460875" cy="4879975"/>
          </a:xfrm>
          <a:prstGeom prst="roundRect">
            <a:avLst/>
          </a:prstGeom>
          <a:noFill/>
          <a:ln>
            <a:solidFill>
              <a:schemeClr val="accent2"/>
            </a:solidFill>
          </a:ln>
        </p:spPr>
        <p:style>
          <a:lnRef idx="2">
            <a:schemeClr val="accent1"/>
          </a:lnRef>
          <a:fillRef idx="1">
            <a:schemeClr val="lt1"/>
          </a:fillRef>
          <a:effectRef idx="0">
            <a:schemeClr val="accent1"/>
          </a:effectRef>
          <a:fontRef idx="minor">
            <a:schemeClr val="dk1"/>
          </a:fontRef>
        </p:style>
        <p:txBody>
          <a:bodyPr anchor="ctr"/>
          <a:lstStyle>
            <a:lvl1pPr>
              <a:defRPr sz="2800">
                <a:solidFill>
                  <a:schemeClr val="tx1"/>
                </a:solidFill>
                <a:latin typeface="Tahoma" panose="020B0604030504040204" pitchFamily="34" charset="0"/>
                <a:ea typeface="SimSun" panose="02010600030101010101" pitchFamily="2" charset="-122"/>
              </a:defRPr>
            </a:lvl1pPr>
            <a:lvl2pPr marL="742950" indent="-285750">
              <a:defRPr sz="2800">
                <a:solidFill>
                  <a:schemeClr val="tx1"/>
                </a:solidFill>
                <a:latin typeface="Tahoma" panose="020B0604030504040204" pitchFamily="34" charset="0"/>
                <a:ea typeface="SimSun" panose="02010600030101010101" pitchFamily="2" charset="-122"/>
              </a:defRPr>
            </a:lvl2pPr>
            <a:lvl3pPr marL="1143000" indent="-228600">
              <a:defRPr sz="2800">
                <a:solidFill>
                  <a:schemeClr val="tx1"/>
                </a:solidFill>
                <a:latin typeface="Tahoma" panose="020B0604030504040204" pitchFamily="34" charset="0"/>
                <a:ea typeface="SimSun" panose="02010600030101010101" pitchFamily="2" charset="-122"/>
              </a:defRPr>
            </a:lvl3pPr>
            <a:lvl4pPr marL="1600200" indent="-228600">
              <a:defRPr sz="2800">
                <a:solidFill>
                  <a:schemeClr val="tx1"/>
                </a:solidFill>
                <a:latin typeface="Tahoma" panose="020B0604030504040204" pitchFamily="34" charset="0"/>
                <a:ea typeface="SimSun" panose="02010600030101010101" pitchFamily="2" charset="-122"/>
              </a:defRPr>
            </a:lvl4pPr>
            <a:lvl5pPr marL="2057400" indent="-228600">
              <a:defRPr sz="28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9pPr>
          </a:lstStyle>
          <a:p>
            <a:pPr algn="ctr"/>
            <a:endParaRPr lang="zh-CN" altLang="en-US" b="1">
              <a:solidFill>
                <a:srgbClr val="000000"/>
              </a:solidFill>
              <a:latin typeface="黑体"/>
              <a:ea typeface="黑体"/>
              <a:cs typeface="黑体"/>
            </a:endParaRPr>
          </a:p>
        </p:txBody>
      </p:sp>
      <p:sp>
        <p:nvSpPr>
          <p:cNvPr id="31" name="圆角矩形 30">
            <a:extLst>
              <a:ext uri="{FF2B5EF4-FFF2-40B4-BE49-F238E27FC236}">
                <a16:creationId xmlns:a16="http://schemas.microsoft.com/office/drawing/2014/main" id="{8A93CE72-9990-47C5-9D9E-7D5F23DFFC50}"/>
              </a:ext>
            </a:extLst>
          </p:cNvPr>
          <p:cNvSpPr/>
          <p:nvPr/>
        </p:nvSpPr>
        <p:spPr>
          <a:xfrm>
            <a:off x="752388" y="5784974"/>
            <a:ext cx="3230622" cy="654618"/>
          </a:xfrm>
          <a:prstGeom prst="roundRect">
            <a:avLst/>
          </a:prstGeom>
          <a:solidFill>
            <a:schemeClr val="accent2"/>
          </a:solidFill>
        </p:spPr>
        <p:style>
          <a:lnRef idx="0">
            <a:schemeClr val="accent1"/>
          </a:lnRef>
          <a:fillRef idx="3">
            <a:schemeClr val="accent1"/>
          </a:fillRef>
          <a:effectRef idx="3">
            <a:schemeClr val="accent1"/>
          </a:effectRef>
          <a:fontRef idx="minor">
            <a:schemeClr val="lt1"/>
          </a:fontRef>
        </p:style>
        <p:txBody>
          <a:bodyPr anchor="ctr"/>
          <a:lstStyle>
            <a:lvl1pPr>
              <a:defRPr sz="2800">
                <a:solidFill>
                  <a:schemeClr val="tx1"/>
                </a:solidFill>
                <a:latin typeface="Tahoma" panose="020B0604030504040204" pitchFamily="34" charset="0"/>
                <a:ea typeface="SimSun" panose="02010600030101010101" pitchFamily="2" charset="-122"/>
              </a:defRPr>
            </a:lvl1pPr>
            <a:lvl2pPr marL="742950" indent="-285750">
              <a:defRPr sz="2800">
                <a:solidFill>
                  <a:schemeClr val="tx1"/>
                </a:solidFill>
                <a:latin typeface="Tahoma" panose="020B0604030504040204" pitchFamily="34" charset="0"/>
                <a:ea typeface="SimSun" panose="02010600030101010101" pitchFamily="2" charset="-122"/>
              </a:defRPr>
            </a:lvl2pPr>
            <a:lvl3pPr marL="1143000" indent="-228600">
              <a:defRPr sz="2800">
                <a:solidFill>
                  <a:schemeClr val="tx1"/>
                </a:solidFill>
                <a:latin typeface="Tahoma" panose="020B0604030504040204" pitchFamily="34" charset="0"/>
                <a:ea typeface="SimSun" panose="02010600030101010101" pitchFamily="2" charset="-122"/>
              </a:defRPr>
            </a:lvl3pPr>
            <a:lvl4pPr marL="1600200" indent="-228600">
              <a:defRPr sz="2800">
                <a:solidFill>
                  <a:schemeClr val="tx1"/>
                </a:solidFill>
                <a:latin typeface="Tahoma" panose="020B0604030504040204" pitchFamily="34" charset="0"/>
                <a:ea typeface="SimSun" panose="02010600030101010101" pitchFamily="2" charset="-122"/>
              </a:defRPr>
            </a:lvl4pPr>
            <a:lvl5pPr marL="2057400" indent="-228600">
              <a:defRPr sz="28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9pPr>
          </a:lstStyle>
          <a:p>
            <a:pPr algn="ctr"/>
            <a:r>
              <a:rPr lang="en-US" altLang="zh-CN" b="1">
                <a:solidFill>
                  <a:schemeClr val="bg1"/>
                </a:solidFill>
                <a:latin typeface="Times New Roman" panose="02020603050405020304" pitchFamily="18" charset="0"/>
                <a:ea typeface="黑体"/>
                <a:cs typeface="Times New Roman" panose="02020603050405020304" pitchFamily="18" charset="0"/>
              </a:rPr>
              <a:t>radar big data</a:t>
            </a:r>
            <a:endParaRPr lang="zh-CN" altLang="en-US" b="1">
              <a:solidFill>
                <a:schemeClr val="bg1"/>
              </a:solidFill>
              <a:latin typeface="Times New Roman" panose="02020603050405020304" pitchFamily="18" charset="0"/>
              <a:ea typeface="黑体"/>
              <a:cs typeface="Times New Roman" panose="02020603050405020304" pitchFamily="18" charset="0"/>
            </a:endParaRPr>
          </a:p>
        </p:txBody>
      </p:sp>
      <p:sp>
        <p:nvSpPr>
          <p:cNvPr id="32" name="圆角矩形 31">
            <a:extLst>
              <a:ext uri="{FF2B5EF4-FFF2-40B4-BE49-F238E27FC236}">
                <a16:creationId xmlns:a16="http://schemas.microsoft.com/office/drawing/2014/main" id="{C2AE5A44-FEA6-4E04-9BCE-9E479919EEB1}"/>
              </a:ext>
            </a:extLst>
          </p:cNvPr>
          <p:cNvSpPr/>
          <p:nvPr/>
        </p:nvSpPr>
        <p:spPr>
          <a:xfrm>
            <a:off x="5354432" y="5763614"/>
            <a:ext cx="3230622" cy="654618"/>
          </a:xfrm>
          <a:prstGeom prst="roundRect">
            <a:avLst/>
          </a:prstGeom>
          <a:solidFill>
            <a:schemeClr val="accent2"/>
          </a:solidFill>
        </p:spPr>
        <p:style>
          <a:lnRef idx="0">
            <a:schemeClr val="accent1"/>
          </a:lnRef>
          <a:fillRef idx="3">
            <a:schemeClr val="accent1"/>
          </a:fillRef>
          <a:effectRef idx="3">
            <a:schemeClr val="accent1"/>
          </a:effectRef>
          <a:fontRef idx="minor">
            <a:schemeClr val="lt1"/>
          </a:fontRef>
        </p:style>
        <p:txBody>
          <a:bodyPr anchor="ctr"/>
          <a:lstStyle>
            <a:lvl1pPr>
              <a:defRPr sz="2800">
                <a:solidFill>
                  <a:schemeClr val="tx1"/>
                </a:solidFill>
                <a:latin typeface="Tahoma" panose="020B0604030504040204" pitchFamily="34" charset="0"/>
                <a:ea typeface="SimSun" panose="02010600030101010101" pitchFamily="2" charset="-122"/>
              </a:defRPr>
            </a:lvl1pPr>
            <a:lvl2pPr marL="742950" indent="-285750">
              <a:defRPr sz="2800">
                <a:solidFill>
                  <a:schemeClr val="tx1"/>
                </a:solidFill>
                <a:latin typeface="Tahoma" panose="020B0604030504040204" pitchFamily="34" charset="0"/>
                <a:ea typeface="SimSun" panose="02010600030101010101" pitchFamily="2" charset="-122"/>
              </a:defRPr>
            </a:lvl2pPr>
            <a:lvl3pPr marL="1143000" indent="-228600">
              <a:defRPr sz="2800">
                <a:solidFill>
                  <a:schemeClr val="tx1"/>
                </a:solidFill>
                <a:latin typeface="Tahoma" panose="020B0604030504040204" pitchFamily="34" charset="0"/>
                <a:ea typeface="SimSun" panose="02010600030101010101" pitchFamily="2" charset="-122"/>
              </a:defRPr>
            </a:lvl3pPr>
            <a:lvl4pPr marL="1600200" indent="-228600">
              <a:defRPr sz="2800">
                <a:solidFill>
                  <a:schemeClr val="tx1"/>
                </a:solidFill>
                <a:latin typeface="Tahoma" panose="020B0604030504040204" pitchFamily="34" charset="0"/>
                <a:ea typeface="SimSun" panose="02010600030101010101" pitchFamily="2" charset="-122"/>
              </a:defRPr>
            </a:lvl4pPr>
            <a:lvl5pPr marL="2057400" indent="-228600">
              <a:defRPr sz="28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SimSun" panose="02010600030101010101" pitchFamily="2" charset="-122"/>
              </a:defRPr>
            </a:lvl9pPr>
          </a:lstStyle>
          <a:p>
            <a:pPr algn="ctr"/>
            <a:r>
              <a:rPr lang="en-US" altLang="zh-CN" sz="1600" b="1">
                <a:solidFill>
                  <a:srgbClr val="FFFFFF"/>
                </a:solidFill>
                <a:latin typeface="Times New Roman" panose="02020603050405020304" pitchFamily="18" charset="0"/>
                <a:cs typeface="Times New Roman" panose="02020603050405020304" pitchFamily="18" charset="0"/>
              </a:rPr>
              <a:t>spatial and temporal resolution </a:t>
            </a:r>
            <a:r>
              <a:rPr lang="en-US" altLang="zh-CN" sz="2000" b="1">
                <a:solidFill>
                  <a:srgbClr val="FFFFFF"/>
                </a:solidFill>
                <a:latin typeface="Times New Roman" panose="02020603050405020304" pitchFamily="18" charset="0"/>
                <a:cs typeface="Times New Roman" panose="02020603050405020304" pitchFamily="18" charset="0"/>
              </a:rPr>
              <a:t>1km×1km×6min</a:t>
            </a:r>
            <a:endParaRPr lang="zh-CN" altLang="en-US" sz="2000" b="1">
              <a:solidFill>
                <a:srgbClr val="FFFFFF"/>
              </a:solidFill>
              <a:latin typeface="Times New Roman" panose="02020603050405020304" pitchFamily="18" charset="0"/>
              <a:cs typeface="Times New Roman" panose="02020603050405020304"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9"/>
                                          </p:stCondLst>
                                        </p:cTn>
                                        <p:tgtEl>
                                          <p:spTgt spid="29"/>
                                        </p:tgtEl>
                                        <p:attrNameLst>
                                          <p:attrName>style.visibility</p:attrName>
                                        </p:attrNameLst>
                                      </p:cBhvr>
                                      <p:to>
                                        <p:strVal val="visible"/>
                                      </p:to>
                                    </p:set>
                                  </p:childTnLst>
                                </p:cTn>
                              </p:par>
                            </p:childTnLst>
                          </p:cTn>
                        </p:par>
                        <p:par>
                          <p:cTn id="7" fill="hold" nodeType="afterGroup">
                            <p:stCondLst>
                              <p:cond delay="10"/>
                            </p:stCondLst>
                            <p:childTnLst>
                              <p:par>
                                <p:cTn id="8" presetID="10" presetClass="entr" presetSubtype="0" fill="hold" nodeType="afterEffect">
                                  <p:stCondLst>
                                    <p:cond delay="25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350"/>
                                        <p:tgtEl>
                                          <p:spTgt spid="31"/>
                                        </p:tgtEl>
                                      </p:cBhvr>
                                    </p:animEffect>
                                  </p:childTnLst>
                                </p:cTn>
                              </p:par>
                            </p:childTnLst>
                          </p:cTn>
                        </p:par>
                        <p:par>
                          <p:cTn id="16" fill="hold" nodeType="afterGroup">
                            <p:stCondLst>
                              <p:cond delay="350"/>
                            </p:stCondLst>
                            <p:childTnLst>
                              <p:par>
                                <p:cTn id="17" presetID="22" presetClass="entr" presetSubtype="4"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down)">
                                      <p:cBhvr>
                                        <p:cTn id="19" dur="350"/>
                                        <p:tgtEl>
                                          <p:spTgt spid="30"/>
                                        </p:tgtEl>
                                      </p:cBhvr>
                                    </p:animEffect>
                                  </p:childTnLst>
                                </p:cTn>
                              </p:par>
                            </p:childTnLst>
                          </p:cTn>
                        </p:par>
                        <p:par>
                          <p:cTn id="20" fill="hold" nodeType="afterGroup">
                            <p:stCondLst>
                              <p:cond delay="700"/>
                            </p:stCondLst>
                            <p:childTnLst>
                              <p:par>
                                <p:cTn id="21" presetID="2" presetClass="entr" presetSubtype="8" fill="hold" nodeType="afterEffect">
                                  <p:stCondLst>
                                    <p:cond delay="1000"/>
                                  </p:stCondLst>
                                  <p:childTnLst>
                                    <p:set>
                                      <p:cBhvr>
                                        <p:cTn id="22" dur="1" fill="hold">
                                          <p:stCondLst>
                                            <p:cond delay="0"/>
                                          </p:stCondLst>
                                        </p:cTn>
                                        <p:tgtEl>
                                          <p:spTgt spid="33"/>
                                        </p:tgtEl>
                                        <p:attrNameLst>
                                          <p:attrName>style.visibility</p:attrName>
                                        </p:attrNameLst>
                                      </p:cBhvr>
                                      <p:to>
                                        <p:strVal val="visible"/>
                                      </p:to>
                                    </p:set>
                                    <p:anim calcmode="lin" valueType="num">
                                      <p:cBhvr additive="base">
                                        <p:cTn id="23" dur="500" fill="hold"/>
                                        <p:tgtEl>
                                          <p:spTgt spid="33"/>
                                        </p:tgtEl>
                                        <p:attrNameLst>
                                          <p:attrName>ppt_x</p:attrName>
                                        </p:attrNameLst>
                                      </p:cBhvr>
                                      <p:tavLst>
                                        <p:tav tm="0">
                                          <p:val>
                                            <p:strVal val="0-#ppt_w/2"/>
                                          </p:val>
                                        </p:tav>
                                        <p:tav tm="100000">
                                          <p:val>
                                            <p:strVal val="#ppt_x"/>
                                          </p:val>
                                        </p:tav>
                                      </p:tavLst>
                                    </p:anim>
                                    <p:anim calcmode="lin" valueType="num">
                                      <p:cBhvr additive="base">
                                        <p:cTn id="24" dur="500" fill="hold"/>
                                        <p:tgtEl>
                                          <p:spTgt spid="33"/>
                                        </p:tgtEl>
                                        <p:attrNameLst>
                                          <p:attrName>ppt_y</p:attrName>
                                        </p:attrNameLst>
                                      </p:cBhvr>
                                      <p:tavLst>
                                        <p:tav tm="0">
                                          <p:val>
                                            <p:strVal val="#ppt_y"/>
                                          </p:val>
                                        </p:tav>
                                        <p:tav tm="100000">
                                          <p:val>
                                            <p:strVal val="#ppt_y"/>
                                          </p:val>
                                        </p:tav>
                                      </p:tavLst>
                                    </p:anim>
                                  </p:childTnLst>
                                </p:cTn>
                              </p:par>
                            </p:childTnLst>
                          </p:cTn>
                        </p:par>
                        <p:par>
                          <p:cTn id="25" fill="hold" nodeType="afterGroup">
                            <p:stCondLst>
                              <p:cond delay="2200"/>
                            </p:stCondLst>
                            <p:childTnLst>
                              <p:par>
                                <p:cTn id="26" presetID="10" presetClass="entr" presetSubtype="0" fill="hold" nodeType="afterEffect">
                                  <p:stCondLst>
                                    <p:cond delay="100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childTnLst>
                          </p:cTn>
                        </p:par>
                        <p:par>
                          <p:cTn id="29" fill="hold" nodeType="afterGroup">
                            <p:stCondLst>
                              <p:cond delay="3700"/>
                            </p:stCondLst>
                            <p:childTnLst>
                              <p:par>
                                <p:cTn id="30" presetID="10" presetClass="entr" presetSubtype="0" fill="hold" nodeType="afterEffect">
                                  <p:stCondLst>
                                    <p:cond delay="100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cTn>
                              </p:par>
                            </p:childTnLst>
                          </p:cTn>
                        </p:par>
                        <p:par>
                          <p:cTn id="33" fill="hold" nodeType="afterGroup">
                            <p:stCondLst>
                              <p:cond delay="5200"/>
                            </p:stCondLst>
                            <p:childTnLst>
                              <p:par>
                                <p:cTn id="34" presetID="10" presetClass="entr" presetSubtype="0" fill="hold" nodeType="afterEffect">
                                  <p:stCondLst>
                                    <p:cond delay="100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childTnLst>
                          </p:cTn>
                        </p:par>
                        <p:par>
                          <p:cTn id="37" fill="hold" nodeType="afterGroup">
                            <p:stCondLst>
                              <p:cond delay="6700"/>
                            </p:stCondLst>
                            <p:childTnLst>
                              <p:par>
                                <p:cTn id="38" presetID="10" presetClass="entr" presetSubtype="0" fill="hold" nodeType="afterEffect">
                                  <p:stCondLst>
                                    <p:cond delay="1000"/>
                                  </p:stCondLst>
                                  <p:childTnLst>
                                    <p:set>
                                      <p:cBhvr>
                                        <p:cTn id="39" dur="1" fill="hold">
                                          <p:stCondLst>
                                            <p:cond delay="0"/>
                                          </p:stCondLst>
                                        </p:cTn>
                                        <p:tgtEl>
                                          <p:spTgt spid="37"/>
                                        </p:tgtEl>
                                        <p:attrNameLst>
                                          <p:attrName>style.visibility</p:attrName>
                                        </p:attrNameLst>
                                      </p:cBhvr>
                                      <p:to>
                                        <p:strVal val="visible"/>
                                      </p:to>
                                    </p:set>
                                    <p:animEffect transition="in" filter="fade">
                                      <p:cBhvr>
                                        <p:cTn id="4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Lst>
  </p:timing>
</p:sld>
</file>

<file path=ppt/theme/theme1.xml><?xml version="1.0" encoding="utf-8"?>
<a:theme xmlns:a="http://schemas.openxmlformats.org/drawingml/2006/main" name="1_Blends">
  <a:themeElements>
    <a:clrScheme name="1_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1_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lumMod val="60000"/>
            <a:lumOff val="40000"/>
            <a:alpha val="30000"/>
          </a:schemeClr>
        </a:solidFill>
        <a:ln>
          <a:solidFill>
            <a:schemeClr val="accent1">
              <a:lumMod val="75000"/>
            </a:schemeClr>
          </a:solidFill>
        </a:ln>
        <a:effectLst/>
      </a:spPr>
      <a:bodyPr rtlCol="0" anchor="ctr"/>
      <a:lstStyle>
        <a:defPPr algn="ctr">
          <a:defRPr dirty="0" smtClean="0">
            <a:solidFill>
              <a:schemeClr val="tx2"/>
            </a:solidFill>
            <a:latin typeface="+mn-lt"/>
          </a:defRPr>
        </a:defPPr>
      </a:lstStyle>
      <a:style>
        <a:lnRef idx="1">
          <a:schemeClr val="accent2"/>
        </a:lnRef>
        <a:fillRef idx="2">
          <a:schemeClr val="accent2"/>
        </a:fillRef>
        <a:effectRef idx="1">
          <a:schemeClr val="accent2"/>
        </a:effectRef>
        <a:fontRef idx="minor">
          <a:schemeClr val="dk1"/>
        </a:fontRef>
      </a: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533400" marR="0" indent="-533400" algn="l" defTabSz="914400" rtl="0" eaLnBrk="1" fontAlgn="base" latinLnBrk="0" hangingPunct="1">
          <a:lnSpc>
            <a:spcPct val="110000"/>
          </a:lnSpc>
          <a:spcBef>
            <a:spcPct val="20000"/>
          </a:spcBef>
          <a:spcAft>
            <a:spcPct val="0"/>
          </a:spcAft>
          <a:buClr>
            <a:schemeClr val="folHlink"/>
          </a:buClr>
          <a:buSzPct val="60000"/>
          <a:buFont typeface="Wingdings" pitchFamily="2" charset="2"/>
          <a:buNone/>
          <a:tabLst/>
          <a:defRPr kumimoji="0" lang="en-US" sz="2800" b="0" i="0" u="none" strike="noStrike" cap="none" normalizeH="0" baseline="0" smtClean="0">
            <a:ln>
              <a:noFill/>
            </a:ln>
            <a:solidFill>
              <a:schemeClr val="tx1"/>
            </a:solidFill>
            <a:effectLst/>
            <a:latin typeface="Tahoma" pitchFamily="34" charset="0"/>
            <a:ea typeface="宋体" pitchFamily="2" charset="-122"/>
          </a:defRPr>
        </a:defPPr>
      </a:lstStyle>
    </a:lnDef>
  </a:objectDefaults>
  <a:extraClrSchemeLst>
    <a:extraClrScheme>
      <a:clrScheme name="1_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1_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1_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1_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1_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1_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1_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16359</TotalTime>
  <Words>2679</Words>
  <Application>Microsoft Office PowerPoint</Application>
  <PresentationFormat>On-screen Show (4:3)</PresentationFormat>
  <Paragraphs>392</Paragraphs>
  <Slides>65</Slides>
  <Notes>9</Notes>
  <HiddenSlides>0</HiddenSlides>
  <MMClips>0</MMClips>
  <ScaleCrop>false</ScaleCrop>
  <HeadingPairs>
    <vt:vector size="8" baseType="variant">
      <vt:variant>
        <vt:lpstr>Fonts Used</vt:lpstr>
      </vt:variant>
      <vt:variant>
        <vt:i4>19</vt:i4>
      </vt:variant>
      <vt:variant>
        <vt:lpstr>Theme</vt:lpstr>
      </vt:variant>
      <vt:variant>
        <vt:i4>1</vt:i4>
      </vt:variant>
      <vt:variant>
        <vt:lpstr>Embedded OLE Servers</vt:lpstr>
      </vt:variant>
      <vt:variant>
        <vt:i4>2</vt:i4>
      </vt:variant>
      <vt:variant>
        <vt:lpstr>Slide Titles</vt:lpstr>
      </vt:variant>
      <vt:variant>
        <vt:i4>65</vt:i4>
      </vt:variant>
    </vt:vector>
  </HeadingPairs>
  <TitlesOfParts>
    <vt:vector size="87" baseType="lpstr">
      <vt:lpstr>Malgun Gothic</vt:lpstr>
      <vt:lpstr>微软雅黑</vt:lpstr>
      <vt:lpstr>微软雅黑</vt:lpstr>
      <vt:lpstr>MS PGothic</vt:lpstr>
      <vt:lpstr>宋体</vt:lpstr>
      <vt:lpstr>宋体</vt:lpstr>
      <vt:lpstr>Arial</vt:lpstr>
      <vt:lpstr>Arial Narrow</vt:lpstr>
      <vt:lpstr>Calibri</vt:lpstr>
      <vt:lpstr>Century Schoolbook</vt:lpstr>
      <vt:lpstr>Harrington</vt:lpstr>
      <vt:lpstr>Monotype Corsiva</vt:lpstr>
      <vt:lpstr>MS Mincho</vt:lpstr>
      <vt:lpstr>黑体</vt:lpstr>
      <vt:lpstr>华文细黑</vt:lpstr>
      <vt:lpstr>Tahoma</vt:lpstr>
      <vt:lpstr>Times New Roman</vt:lpstr>
      <vt:lpstr>Wingdings</vt:lpstr>
      <vt:lpstr>新细明体</vt:lpstr>
      <vt:lpstr>1_Blends</vt:lpstr>
      <vt:lpstr>Equation</vt:lpstr>
      <vt:lpstr>Visio</vt:lpstr>
      <vt:lpstr>PowerPoint Presentation</vt:lpstr>
      <vt:lpstr>Outline</vt:lpstr>
      <vt:lpstr>PowerPoint Presentation</vt:lpstr>
      <vt:lpstr>Internet of Things – Introduction</vt:lpstr>
      <vt:lpstr>What’s hindering IoT?</vt:lpstr>
      <vt:lpstr>Software-Defined Networking</vt:lpstr>
      <vt:lpstr>An Effective Rainfall Estimation System</vt:lpstr>
      <vt:lpstr>Backgroud</vt:lpstr>
      <vt:lpstr>Era of weather radar big data</vt:lpstr>
      <vt:lpstr>Challenges</vt:lpstr>
      <vt:lpstr>Conventional radar rainfall estimation</vt:lpstr>
      <vt:lpstr>Attempt in machine learning perspective</vt:lpstr>
      <vt:lpstr>RANLIST model</vt:lpstr>
      <vt:lpstr>PowerPoint Presentation</vt:lpstr>
      <vt:lpstr>PowerPoint Presentation</vt:lpstr>
      <vt:lpstr>Training RANLIST model</vt:lpstr>
      <vt:lpstr>Workflow of RANLIST model</vt:lpstr>
      <vt:lpstr>Data sets for experiments</vt:lpstr>
      <vt:lpstr>Experimental areas</vt:lpstr>
      <vt:lpstr>Result</vt:lpstr>
      <vt:lpstr>Evaluation</vt:lpstr>
      <vt:lpstr>Evaluation</vt:lpstr>
      <vt:lpstr>Evaluation</vt:lpstr>
      <vt:lpstr>Evaluation</vt:lpstr>
      <vt:lpstr>Evaluation</vt:lpstr>
      <vt:lpstr>Data Fusion in Mobile Wireless Sensor Networks</vt:lpstr>
      <vt:lpstr>Background</vt:lpstr>
      <vt:lpstr>Application area examples</vt:lpstr>
      <vt:lpstr>Data fusion architecture</vt:lpstr>
      <vt:lpstr>Routing Protocols : query-based</vt:lpstr>
      <vt:lpstr>Routing protocols: hierarchical</vt:lpstr>
      <vt:lpstr>Routing protocols: chain-based</vt:lpstr>
      <vt:lpstr>Unique challenges: speed/ energy</vt:lpstr>
      <vt:lpstr>Unique challenges: mobility</vt:lpstr>
      <vt:lpstr>Node categories</vt:lpstr>
      <vt:lpstr>Data fusion/ integration</vt:lpstr>
      <vt:lpstr>Where do supercomputers come in?</vt:lpstr>
      <vt:lpstr>Results: Execution time</vt:lpstr>
      <vt:lpstr>Results: Energy consumption</vt:lpstr>
      <vt:lpstr>Results: Node density</vt:lpstr>
      <vt:lpstr>Conclusions</vt:lpstr>
      <vt:lpstr>History of NSU Computer Science Beowulf Computing Cluster </vt:lpstr>
      <vt:lpstr>History of Beowulf Cluster</vt:lpstr>
      <vt:lpstr>Needs for Cluster</vt:lpstr>
      <vt:lpstr>A place to put the cluster.</vt:lpstr>
      <vt:lpstr>PowerPoint Presentation</vt:lpstr>
      <vt:lpstr>First Cluster.</vt:lpstr>
      <vt:lpstr>PowerPoint Presentation</vt:lpstr>
      <vt:lpstr>PowerPoint Presentation</vt:lpstr>
      <vt:lpstr>PowerPoint Presentation</vt:lpstr>
      <vt:lpstr>PowerPoint Presentation</vt:lpstr>
      <vt:lpstr>Networking for the cluster.</vt:lpstr>
      <vt:lpstr>Operating System for the cluster.</vt:lpstr>
      <vt:lpstr>Second Cluster</vt:lpstr>
      <vt:lpstr>PowerPoint Presentation</vt:lpstr>
      <vt:lpstr>PowerPoint Presentation</vt:lpstr>
      <vt:lpstr>Third Cluster</vt:lpstr>
      <vt:lpstr>PowerPoint Presentation</vt:lpstr>
      <vt:lpstr>PowerPoint Presentation</vt:lpstr>
      <vt:lpstr>Fourth Cluster</vt:lpstr>
      <vt:lpstr>PowerPoint Presentation</vt:lpstr>
      <vt:lpstr>PowerPoint Presentation</vt:lpstr>
      <vt:lpstr>PowerPoint Presentation</vt:lpstr>
      <vt:lpstr>PowerPoint Presentation</vt:lpstr>
      <vt:lpstr>PowerPoint Presentation</vt:lpstr>
    </vt:vector>
  </TitlesOfParts>
  <Company>Sharat Naik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anil</dc:creator>
  <cp:lastModifiedBy>FCS User</cp:lastModifiedBy>
  <cp:revision>958</cp:revision>
  <cp:lastPrinted>2013-04-26T01:24:11Z</cp:lastPrinted>
  <dcterms:created xsi:type="dcterms:W3CDTF">2012-02-15T02:37:19Z</dcterms:created>
  <dcterms:modified xsi:type="dcterms:W3CDTF">2017-09-27T21:02:54Z</dcterms:modified>
</cp:coreProperties>
</file>