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4"/>
  </p:notesMasterIdLst>
  <p:handoutMasterIdLst>
    <p:handoutMasterId r:id="rId25"/>
  </p:handoutMasterIdLst>
  <p:sldIdLst>
    <p:sldId id="701" r:id="rId2"/>
    <p:sldId id="1146" r:id="rId3"/>
    <p:sldId id="1142" r:id="rId4"/>
    <p:sldId id="1143" r:id="rId5"/>
    <p:sldId id="1147" r:id="rId6"/>
    <p:sldId id="1148" r:id="rId7"/>
    <p:sldId id="1144" r:id="rId8"/>
    <p:sldId id="1145" r:id="rId9"/>
    <p:sldId id="1141" r:id="rId10"/>
    <p:sldId id="1123" r:id="rId11"/>
    <p:sldId id="1109" r:id="rId12"/>
    <p:sldId id="1110" r:id="rId13"/>
    <p:sldId id="1111" r:id="rId14"/>
    <p:sldId id="1132" r:id="rId15"/>
    <p:sldId id="1133" r:id="rId16"/>
    <p:sldId id="1128" r:id="rId17"/>
    <p:sldId id="1129" r:id="rId18"/>
    <p:sldId id="1130" r:id="rId19"/>
    <p:sldId id="1149" r:id="rId20"/>
    <p:sldId id="1150" r:id="rId21"/>
    <p:sldId id="1122" r:id="rId22"/>
    <p:sldId id="1127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544" autoAdjust="0"/>
  </p:normalViewPr>
  <p:slideViewPr>
    <p:cSldViewPr>
      <p:cViewPr varScale="1">
        <p:scale>
          <a:sx n="58" d="100"/>
          <a:sy n="58" d="100"/>
        </p:scale>
        <p:origin x="7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86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F3728E-6EC1-49E1-B72F-EBF7C1D7DF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9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F3728E-6EC1-49E1-B72F-EBF7C1D7DF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3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57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83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3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98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48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24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270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266700" y="6059424"/>
            <a:ext cx="2514600" cy="682752"/>
            <a:chOff x="1824" y="3120"/>
            <a:chExt cx="3168" cy="853"/>
          </a:xfrm>
        </p:grpSpPr>
        <p:pic>
          <p:nvPicPr>
            <p:cNvPr id="9" name="Picture 9" descr="ouit_logo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ou201_logo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 descr="oscer_logo_crimson_2006091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13256"/>
            <a:ext cx="813456" cy="57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ts val="3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mailto:severini@ou.edu" TargetMode="External"/><Relationship Id="rId5" Type="http://schemas.openxmlformats.org/officeDocument/2006/relationships/hyperlink" Target="mailto:jwfergus@ou.edu" TargetMode="Externa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94642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The Advanced Cyberinfrastructure Research and Education Facilitators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Virtual Residency Program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4" descr="Image result for great plains networ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3308628"/>
            <a:ext cx="845820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/>
              <a:t>Jim </a:t>
            </a:r>
            <a:r>
              <a:rPr lang="en-US" b="1" dirty="0"/>
              <a:t>Ferguson,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Horst Severini,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endParaRPr lang="en-US" b="1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600" b="1" dirty="0"/>
              <a:t>Oklahoma Supercomputing Symposium 2017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/>
              <a:t>Wednesday September 27 2017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00400" y="6172200"/>
            <a:ext cx="2819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3200400" y="5363960"/>
            <a:ext cx="3886200" cy="1066800"/>
            <a:chOff x="1824" y="3120"/>
            <a:chExt cx="3168" cy="853"/>
          </a:xfrm>
        </p:grpSpPr>
        <p:pic>
          <p:nvPicPr>
            <p:cNvPr id="12" name="Picture 9" descr="ouit_logo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ou201_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7" descr="oscer_logo_crimson_200609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4810433"/>
            <a:ext cx="2200744" cy="155585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Residency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OU (PI Henry Neeman) submitted a proposal to the Campus CI Engineer subprogram:</a:t>
            </a:r>
          </a:p>
          <a:p>
            <a:pPr lvl="1"/>
            <a:r>
              <a:rPr lang="en-US" dirty="0"/>
              <a:t>“A Model for Advanced Cyberinfrastructure Research and Education Facilitators”</a:t>
            </a:r>
          </a:p>
          <a:p>
            <a:pPr lvl="1"/>
            <a:r>
              <a:rPr lang="en-US" dirty="0"/>
              <a:t>$400K</a:t>
            </a:r>
          </a:p>
          <a:p>
            <a:pPr lvl="1"/>
            <a:r>
              <a:rPr lang="en-US" dirty="0"/>
              <a:t>Highlights the relationship between OU and the original ACI-REF project.</a:t>
            </a:r>
          </a:p>
          <a:p>
            <a:r>
              <a:rPr lang="en-US" dirty="0"/>
              <a:t>This proposal included:</a:t>
            </a:r>
          </a:p>
          <a:p>
            <a:pPr lvl="1"/>
            <a:r>
              <a:rPr lang="en-US" dirty="0"/>
              <a:t>National training regime: Provide a “virtual residency” program for Campus CI Engineers and other ACI-REFs, open to not only CC*IIE awardees and ACI-REF members but any institution that needs.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42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What Do We Cover?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work with researchers who are using CI.</a:t>
            </a:r>
          </a:p>
          <a:p>
            <a:pPr lvl="1"/>
            <a:r>
              <a:rPr lang="en-US" dirty="0"/>
              <a:t>How to talk to them.</a:t>
            </a:r>
          </a:p>
          <a:p>
            <a:pPr lvl="1"/>
            <a:r>
              <a:rPr lang="en-US" dirty="0"/>
              <a:t>How to help them.</a:t>
            </a:r>
          </a:p>
          <a:p>
            <a:r>
              <a:rPr lang="en-US" dirty="0"/>
              <a:t>How to contribute to, and ultimately to lead, grant proposals.</a:t>
            </a:r>
          </a:p>
          <a:p>
            <a:pPr lvl="1"/>
            <a:r>
              <a:rPr lang="en-US" dirty="0"/>
              <a:t>Some already us knew how to do this, so our job was             to help the rest.</a:t>
            </a:r>
          </a:p>
          <a:p>
            <a:r>
              <a:rPr lang="en-US" dirty="0"/>
              <a:t>Computational Science &amp; Engineering Track</a:t>
            </a:r>
          </a:p>
          <a:p>
            <a:pPr lvl="1"/>
            <a:r>
              <a:rPr lang="en-US" dirty="0"/>
              <a:t>Get some practice working with researchers.</a:t>
            </a:r>
          </a:p>
          <a:p>
            <a:r>
              <a:rPr lang="en-US" dirty="0"/>
              <a:t>Science DMZ Track (2015-16)</a:t>
            </a:r>
          </a:p>
          <a:p>
            <a:pPr lvl="1"/>
            <a:r>
              <a:rPr lang="en-US" dirty="0"/>
              <a:t>How to deploy and manage a Science DMZ.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55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Aren’t We Trying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b="1" u="sng" dirty="0"/>
              <a:t>AREN’T</a:t>
            </a:r>
            <a:r>
              <a:rPr lang="en-US" dirty="0"/>
              <a:t> trying to cover a lot of </a:t>
            </a:r>
            <a:r>
              <a:rPr lang="en-US" strike="sngStrike" dirty="0"/>
              <a:t>technical content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People can learn that from other sources.</a:t>
            </a:r>
          </a:p>
          <a:p>
            <a:r>
              <a:rPr lang="en-US" dirty="0"/>
              <a:t>Instead, the goal is to teach the </a:t>
            </a:r>
            <a:r>
              <a:rPr lang="en-US" b="1" u="sng" dirty="0"/>
              <a:t>PROFESSION</a:t>
            </a:r>
            <a:r>
              <a:rPr lang="en-US" dirty="0"/>
              <a:t> of             CI facilitation.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093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Our Hidden Agenda?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goal is to prepare for an upcoming transition to:</a:t>
            </a:r>
          </a:p>
          <a:p>
            <a:pPr lvl="1"/>
            <a:r>
              <a:rPr lang="en-US" dirty="0"/>
              <a:t>more need for this kind of skilled workforce, but</a:t>
            </a:r>
          </a:p>
          <a:p>
            <a:pPr lvl="1"/>
            <a:r>
              <a:rPr lang="en-US" dirty="0"/>
              <a:t>fewer people who know how to do it, with</a:t>
            </a:r>
          </a:p>
          <a:p>
            <a:pPr lvl="1"/>
            <a:r>
              <a:rPr lang="en-US" dirty="0"/>
              <a:t>no mechanism to prepare a sufficiently large cohort.</a:t>
            </a:r>
          </a:p>
          <a:p>
            <a:r>
              <a:rPr lang="en-US" dirty="0"/>
              <a:t>Some of the participants already knew how to do this.</a:t>
            </a:r>
          </a:p>
          <a:p>
            <a:pPr lvl="1"/>
            <a:r>
              <a:rPr lang="en-US" dirty="0"/>
              <a:t>But it took a very long time to learn on their own.</a:t>
            </a:r>
          </a:p>
          <a:p>
            <a:pPr lvl="1"/>
            <a:r>
              <a:rPr lang="en-US" dirty="0"/>
              <a:t>To keep up with demand, the community needs us to streamline the process so that new facilitators can become fully productive quickly.</a:t>
            </a:r>
          </a:p>
          <a:p>
            <a:r>
              <a:rPr lang="en-US" dirty="0"/>
              <a:t>These are the CI leaders of tomorrow.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62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ACI-REF Workshop Agenda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49738"/>
            <a:ext cx="4114800" cy="42656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/>
              <a:t>SUNDAY (evening pizza party)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Welcome and virtual residency overview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Introduction to Research Cyberinfrastructure consulting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How to Give a CI Tour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MONDAY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AM: Effective Communication: How to Talk to Researchers about Their Research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Computational and Data-enabled Science &amp; Engineering (CDS&amp;E)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Deploying Community Codes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Real user presents their CDS&amp;E research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SCIENCE DMZ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</a:t>
            </a:r>
            <a:r>
              <a:rPr lang="en-US" sz="1300" dirty="0" err="1"/>
              <a:t>OpenFlow</a:t>
            </a:r>
            <a:r>
              <a:rPr lang="en-US" sz="1300" dirty="0"/>
              <a:t> - Lecture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</a:t>
            </a:r>
            <a:r>
              <a:rPr lang="en-US" sz="1300" dirty="0" err="1"/>
              <a:t>OpenFlow</a:t>
            </a:r>
            <a:r>
              <a:rPr lang="en-US" sz="1300" dirty="0"/>
              <a:t> - Lab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Mid PM: CI User Support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349738"/>
            <a:ext cx="4572000" cy="42656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/>
              <a:t>TUESDAY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Very Early AM: Project Guidelines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AM: Faculty: Tenure, Promotion, Reward System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CDS&amp;E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Benchmarking &amp; Tuning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Real users present CDS&amp;E research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PM: Real users: CI consulting practicum (“speed dating”)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SCIENCE DMZ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Exploring Open Daylight - Lecture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Exploring Open Daylight - Lab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PM: Real users' high bandwidth research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WEDNESDAY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AM: Using Videoconferencing and Collaboration Technologies for Consulting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Mid AM: Writing Grant Proposals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PM: BREAK (free time)</a:t>
            </a:r>
          </a:p>
          <a:p>
            <a:pPr>
              <a:spcBef>
                <a:spcPts val="0"/>
              </a:spcBef>
            </a:pPr>
            <a:endParaRPr lang="en-US" sz="19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6877891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ACI-REF Workshop Agenda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/>
              <a:t>THURSDAY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AM: The Shifting Landscape of CI Funding Opportunities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CDS&amp;E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Finding and Provisioning Remote Resources (XSEDE, OSG)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Real users present CDS&amp;E research (“speed dating”)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PM: Catch-up on unfinished talks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SCIENCE DMZ Track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AM: The Software in SDN - Lecture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Early PM: The Software in SDN - Lab</a:t>
            </a:r>
          </a:p>
          <a:p>
            <a:pPr lvl="2">
              <a:spcBef>
                <a:spcPts val="0"/>
              </a:spcBef>
            </a:pPr>
            <a:r>
              <a:rPr lang="en-US" sz="1300" dirty="0"/>
              <a:t>Mid PM: Real users' high bandwidth 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/>
              <a:t>FRIDAY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AM: So You Want to Write a CI Proposal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Mid AM: Panel: Stories from the Trenches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Early PM: Project work time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Mid PM: Project work time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Late PM: Project presentations from early </a:t>
            </a:r>
            <a:r>
              <a:rPr lang="en-US" sz="1500" dirty="0" err="1"/>
              <a:t>departers</a:t>
            </a:r>
            <a:endParaRPr lang="en-US" sz="1500" dirty="0"/>
          </a:p>
          <a:p>
            <a:pPr>
              <a:spcBef>
                <a:spcPts val="0"/>
              </a:spcBef>
            </a:pPr>
            <a:r>
              <a:rPr lang="en-US" sz="1700" dirty="0"/>
              <a:t>SATURDAY</a:t>
            </a:r>
          </a:p>
          <a:p>
            <a:pPr lvl="1">
              <a:spcBef>
                <a:spcPts val="0"/>
              </a:spcBef>
            </a:pPr>
            <a:r>
              <a:rPr lang="en-US" sz="1500" dirty="0"/>
              <a:t>AM: Project presentations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ACI-REF Virtual Residency</a:t>
            </a:r>
          </a:p>
          <a:p>
            <a:pPr>
              <a:defRPr/>
            </a:pPr>
            <a:r>
              <a:rPr lang="en-US" dirty="0"/>
              <a:t>OK Supercomputing </a:t>
            </a:r>
            <a:r>
              <a:rPr lang="en-US" dirty="0" err="1"/>
              <a:t>Symp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4277542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How to Understand and Work with Real Researchers</a:t>
            </a:r>
          </a:p>
          <a:p>
            <a:pPr lvl="1"/>
            <a:r>
              <a:rPr lang="en-US" dirty="0"/>
              <a:t>Introduction to Research Cyberinfrastructure consulting</a:t>
            </a:r>
          </a:p>
          <a:p>
            <a:pPr lvl="1"/>
            <a:r>
              <a:rPr lang="en-US" dirty="0"/>
              <a:t>How to Give a CI Tour</a:t>
            </a:r>
          </a:p>
          <a:p>
            <a:pPr lvl="1"/>
            <a:r>
              <a:rPr lang="en-US" dirty="0"/>
              <a:t>Effective Communication: How to Talk to Researchers about Their Research</a:t>
            </a:r>
          </a:p>
          <a:p>
            <a:pPr lvl="1"/>
            <a:r>
              <a:rPr lang="en-US" dirty="0"/>
              <a:t>Real User Presents Their Research</a:t>
            </a:r>
          </a:p>
          <a:p>
            <a:pPr lvl="1"/>
            <a:r>
              <a:rPr lang="en-US" dirty="0"/>
              <a:t>CI User Support</a:t>
            </a:r>
          </a:p>
          <a:p>
            <a:pPr lvl="1"/>
            <a:r>
              <a:rPr lang="en-US" dirty="0"/>
              <a:t>Faculty: Tenure, Promotion, Reward System</a:t>
            </a:r>
          </a:p>
          <a:p>
            <a:pPr lvl="1"/>
            <a:r>
              <a:rPr lang="en-US" dirty="0"/>
              <a:t>Real users: CI facilitation practicum (“speed dating”)</a:t>
            </a:r>
          </a:p>
          <a:p>
            <a:pPr lvl="1"/>
            <a:r>
              <a:rPr lang="en-US" dirty="0"/>
              <a:t>Panel: Stories from the Trenches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480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dirty="0"/>
              <a:t>Technical Content</a:t>
            </a:r>
          </a:p>
          <a:p>
            <a:pPr lvl="1"/>
            <a:r>
              <a:rPr lang="en-US" dirty="0"/>
              <a:t>Deploying Community Codes</a:t>
            </a:r>
          </a:p>
          <a:p>
            <a:pPr lvl="1"/>
            <a:r>
              <a:rPr lang="en-US" dirty="0"/>
              <a:t>Benchmarking &amp; Tuning</a:t>
            </a:r>
          </a:p>
          <a:p>
            <a:pPr lvl="1"/>
            <a:r>
              <a:rPr lang="en-US" dirty="0"/>
              <a:t>Using Videoconferencing and Collaboration Technologies for Consulting</a:t>
            </a:r>
          </a:p>
          <a:p>
            <a:pPr lvl="1"/>
            <a:r>
              <a:rPr lang="en-US" dirty="0"/>
              <a:t>Science DMZ Content [2015-16]</a:t>
            </a:r>
          </a:p>
          <a:p>
            <a:pPr lvl="2"/>
            <a:r>
              <a:rPr lang="en-US" dirty="0" err="1"/>
              <a:t>OpenFlow</a:t>
            </a:r>
            <a:endParaRPr lang="en-US" dirty="0"/>
          </a:p>
          <a:p>
            <a:pPr lvl="2"/>
            <a:r>
              <a:rPr lang="en-US" dirty="0"/>
              <a:t>Exploring Open Daylight</a:t>
            </a:r>
          </a:p>
          <a:p>
            <a:pPr lvl="2"/>
            <a:r>
              <a:rPr lang="en-US" dirty="0"/>
              <a:t>The Software in Software Defined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672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#3-4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en-US" dirty="0"/>
              <a:t>Proposal Writing</a:t>
            </a:r>
          </a:p>
          <a:p>
            <a:pPr lvl="1"/>
            <a:r>
              <a:rPr lang="en-US" dirty="0"/>
              <a:t>Writing Grant Proposals</a:t>
            </a:r>
          </a:p>
          <a:p>
            <a:pPr lvl="1"/>
            <a:r>
              <a:rPr lang="en-US" dirty="0"/>
              <a:t>The Shifting Landscape of CI Funding Opportunities</a:t>
            </a:r>
          </a:p>
          <a:p>
            <a:pPr lvl="1"/>
            <a:r>
              <a:rPr lang="en-US" dirty="0"/>
              <a:t>So You Want to Write a CI Proposal</a:t>
            </a:r>
          </a:p>
          <a:p>
            <a:pPr marL="457200" indent="-457200">
              <a:buClrTx/>
              <a:buSzPct val="100000"/>
              <a:buFont typeface="+mj-lt"/>
              <a:buAutoNum type="arabicPeriod" startAt="4"/>
            </a:pPr>
            <a:r>
              <a:rPr lang="en-US" dirty="0"/>
              <a:t>The Cyberinfrastructure Milieu</a:t>
            </a:r>
          </a:p>
          <a:p>
            <a:pPr lvl="1"/>
            <a:r>
              <a:rPr lang="en-US" dirty="0"/>
              <a:t>Finding and Provisioning Remote Resources (XSEDE, OSG) [2015 only]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278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Biweekly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facilitation issues, technical, leadership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Over 100 people have participated so far.</a:t>
            </a:r>
          </a:p>
          <a:p>
            <a:r>
              <a:rPr lang="en-US" dirty="0"/>
              <a:t>31 people have given or volunteered to give lightning talks.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028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What is an ACI-REF?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6862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Writing Apprenticeship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Add-on to learn how to write grant proposals, by writing a grant proposal.</a:t>
            </a:r>
          </a:p>
          <a:p>
            <a:r>
              <a:rPr lang="en-US" dirty="0"/>
              <a:t>59 people have participated so far.</a:t>
            </a:r>
          </a:p>
          <a:p>
            <a:r>
              <a:rPr lang="en-US" dirty="0"/>
              <a:t>Started by writing a 1-pager about intermediate Virtual Residency workshops (~$50K).</a:t>
            </a:r>
          </a:p>
          <a:p>
            <a:r>
              <a:rPr lang="en-US" dirty="0"/>
              <a:t>Encouraged to expand to an NSF CyberTraining proposal ($500K).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340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710"/>
            <a:ext cx="80010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50" dirty="0"/>
              <a:t>Portions of this material are based upon work supported by the National Science Foundation and the Department of Defense         under the following grants: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EPS-0814361, “Building Oklahoma's Leadership Role in Cellulosic Bioenergy”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EPS-0919466, “A </a:t>
            </a:r>
            <a:r>
              <a:rPr lang="en-US" sz="1200" dirty="0" err="1"/>
              <a:t>cyberCommons</a:t>
            </a:r>
            <a:r>
              <a:rPr lang="en-US" sz="1200" dirty="0"/>
              <a:t> for Ecological Forecasting”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EPS-1006919, “Oklahoma Optical Initiative”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OCI-10310029, “MRI: Acquisition of Extensible </a:t>
            </a:r>
            <a:r>
              <a:rPr lang="en-US" sz="1200" dirty="0" err="1"/>
              <a:t>Petascale</a:t>
            </a:r>
            <a:r>
              <a:rPr lang="en-US" sz="1200" dirty="0"/>
              <a:t> Storage for Data Intensive Research”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OCI-1126330, “Acquisition of a High Performance Compute Cluster for Multidisciplinary Research”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ACI- 1229107, “Acquisition of a High Performance Computing Cluster for Research and Education”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EPS-1301789, “Adapting Socio-ecological Systems to Increased Climate Variability”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ACI-1341028, “OneOklahoma Friction Free Network”</a:t>
            </a:r>
          </a:p>
          <a:p>
            <a:pPr lvl="1">
              <a:spcBef>
                <a:spcPts val="0"/>
              </a:spcBef>
            </a:pPr>
            <a:r>
              <a:rPr lang="en-US" sz="1200" b="1" dirty="0"/>
              <a:t>Grant No. ACI-1440783, “A Model for Advanced Cyberinfrastructure Research and Education Facilitators”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ACI-1440774, “</a:t>
            </a:r>
            <a:r>
              <a:rPr lang="en-US" sz="1200" dirty="0" err="1"/>
              <a:t>ENabling</a:t>
            </a:r>
            <a:r>
              <a:rPr lang="en-US" sz="1200" dirty="0"/>
              <a:t> </a:t>
            </a:r>
            <a:r>
              <a:rPr lang="en-US" sz="1200" dirty="0" err="1"/>
              <a:t>CyberInfrastructure</a:t>
            </a:r>
            <a:r>
              <a:rPr lang="en-US" sz="1200" dirty="0"/>
              <a:t> via Training and Engagement”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ACI-1531128, “MRI: Acquisition of Shared High Performance Compute Cluster for Multidisciplinary Computational and Data-Intensive Research,” OSU, $950K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?, “DURIP-ARO: Heterogeneous Cluster for Cyber-Physical System Security Analytics,” TU, $200K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CNS-1531270, “MRI: Development of Heterogeneous Cluster for Cyber-Physical System Hybrid Analytics,” TU, $180K</a:t>
            </a:r>
          </a:p>
          <a:p>
            <a:pPr lvl="1">
              <a:spcBef>
                <a:spcPts val="0"/>
              </a:spcBef>
            </a:pPr>
            <a:r>
              <a:rPr lang="en-US" sz="1200" b="1" dirty="0"/>
              <a:t>Grant No. ACI-1546711, “EAGER: Fact-Gathering and Planning for a National-Scale </a:t>
            </a:r>
            <a:r>
              <a:rPr lang="en-US" sz="1200" b="1" dirty="0" err="1"/>
              <a:t>Cyberpractitioner</a:t>
            </a:r>
            <a:r>
              <a:rPr lang="en-US" sz="1200" b="1" dirty="0"/>
              <a:t> Program,” Internet2, $41K</a:t>
            </a:r>
          </a:p>
          <a:p>
            <a:pPr lvl="1">
              <a:spcBef>
                <a:spcPts val="0"/>
              </a:spcBef>
            </a:pPr>
            <a:r>
              <a:rPr lang="en-US" sz="1200" b="1" dirty="0"/>
              <a:t>Grant No. ACI-1620695, “RCN: Advancing Research and Education Through a National Network of Campus Research Computing, Infrastructures – The </a:t>
            </a:r>
            <a:r>
              <a:rPr lang="en-US" sz="1200" b="1" dirty="0" err="1"/>
              <a:t>CaRC</a:t>
            </a:r>
            <a:r>
              <a:rPr lang="en-US" sz="1200" b="1" dirty="0"/>
              <a:t> Consortium, “ Clemson U, $748K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Dell provided seed systems for the OU Research Cloud (“</a:t>
            </a:r>
            <a:r>
              <a:rPr lang="en-US" sz="1700" dirty="0" err="1"/>
              <a:t>OURcloud</a:t>
            </a:r>
            <a:r>
              <a:rPr lang="en-US" sz="1700" dirty="0"/>
              <a:t>”) and the        OU Science DMZ.</a:t>
            </a:r>
          </a:p>
          <a:p>
            <a:pPr>
              <a:spcBef>
                <a:spcPts val="0"/>
              </a:spcBef>
            </a:pPr>
            <a:endParaRPr lang="en-US" sz="2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2414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>
                <a:hlinkClick r:id="rId5"/>
              </a:rPr>
              <a:t>jwfergus@ou.edu</a:t>
            </a:r>
            <a:br>
              <a:rPr lang="en-US" sz="3200" dirty="0"/>
            </a:br>
            <a:r>
              <a:rPr lang="en-US" sz="3200" dirty="0">
                <a:hlinkClick r:id="rId6"/>
              </a:rPr>
              <a:t>severini@ou.edu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7326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ACI-REF?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Advanced Cyberinfrastructure Research &amp; Education Facilitator (term invented by </a:t>
            </a:r>
            <a:r>
              <a:rPr lang="en-US" dirty="0" err="1"/>
              <a:t>Miron</a:t>
            </a:r>
            <a:r>
              <a:rPr lang="en-US" dirty="0"/>
              <a:t> </a:t>
            </a:r>
            <a:r>
              <a:rPr lang="en-US" dirty="0" err="1"/>
              <a:t>Livny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Work with users -- researchers and educators -- to help them improve their research and/or education productivity using advanced cyberinfrastructure.</a:t>
            </a:r>
          </a:p>
          <a:p>
            <a:pPr>
              <a:spcBef>
                <a:spcPts val="0"/>
              </a:spcBef>
            </a:pPr>
            <a:r>
              <a:rPr lang="en-US" dirty="0"/>
              <a:t>Typically, one or a few ACI-REFs have responsibility for an entire institution, or multiple institutions.</a:t>
            </a:r>
          </a:p>
          <a:p>
            <a:pPr>
              <a:spcBef>
                <a:spcPts val="0"/>
              </a:spcBef>
            </a:pPr>
            <a:r>
              <a:rPr lang="en-US" dirty="0"/>
              <a:t>Some ACI-REFs are: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faculty or former faculty;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postdocs or former postdocs;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research staff or former research staff;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professionals;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graduate or undergraduate students.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562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ACI-REF: Define Narrow or Broad?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5120"/>
            <a:ext cx="8755040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Should “ACI-REF” be well-defined, or intentionally vague?</a:t>
            </a:r>
          </a:p>
          <a:p>
            <a:r>
              <a:rPr lang="en-US" dirty="0"/>
              <a:t>U Oklahoma (OU) is ranked ~#100 in the US (e.g., US News,  NSF external research funding rankings).</a:t>
            </a:r>
          </a:p>
          <a:p>
            <a:r>
              <a:rPr lang="en-US" dirty="0"/>
              <a:t>We can barely cobble together 1.5 FTE of ACI-REF internal funds.</a:t>
            </a:r>
          </a:p>
          <a:p>
            <a:r>
              <a:rPr lang="en-US" dirty="0"/>
              <a:t>Therefore, at most ~100 institutions can afford 2 ACI-REF FTE, and maybe ~50 can afford 3 or more ACI-REF FTEs.</a:t>
            </a:r>
          </a:p>
          <a:p>
            <a:r>
              <a:rPr lang="en-US" dirty="0"/>
              <a:t>There are 329 US institutions with Carnegie classification of “doctoral.”</a:t>
            </a:r>
          </a:p>
          <a:p>
            <a:r>
              <a:rPr lang="en-US" dirty="0"/>
              <a:t>Narrow definition =&gt; no profession (~100 people = exception)</a:t>
            </a:r>
          </a:p>
          <a:p>
            <a:r>
              <a:rPr lang="en-US" dirty="0"/>
              <a:t>Broad, vague definition =&gt; maybe a profession (~1000 people)</a:t>
            </a:r>
          </a:p>
          <a:p>
            <a:r>
              <a:rPr lang="en-US" dirty="0"/>
              <a:t>Or, convince institutional administrations to reprioritize funding (per Jim </a:t>
            </a:r>
            <a:r>
              <a:rPr lang="en-US" dirty="0" err="1"/>
              <a:t>Bottum</a:t>
            </a:r>
            <a:r>
              <a:rPr lang="en-US" dirty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27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ACI-REF Career Path?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4177"/>
            <a:ext cx="7924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Preferably an advanced degree in a STEM discipline.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But, at many doctoral institutions, you could easily have only one person doing everything CI-related (HPC sysadmin,  ACI-REF, Campus Champion, proposal writing,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>
              <a:spcBef>
                <a:spcPts val="0"/>
              </a:spcBef>
            </a:pPr>
            <a:r>
              <a:rPr lang="en-US" dirty="0"/>
              <a:t>ACI-REF Virtual Residency early on</a:t>
            </a:r>
          </a:p>
          <a:p>
            <a:pPr>
              <a:spcBef>
                <a:spcPts val="0"/>
              </a:spcBef>
            </a:pPr>
            <a:r>
              <a:rPr lang="en-US" dirty="0"/>
              <a:t>Campus Champion</a:t>
            </a:r>
          </a:p>
          <a:p>
            <a:pPr>
              <a:spcBef>
                <a:spcPts val="0"/>
              </a:spcBef>
            </a:pPr>
            <a:r>
              <a:rPr lang="en-US" dirty="0"/>
              <a:t>Lots of CI workshops (National Computational Science Institute, Linux Clusters Institute, XSEDE,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Coalition for Academic Scientific Computation and  Campus Research Computing (</a:t>
            </a:r>
            <a:r>
              <a:rPr lang="en-US" dirty="0" err="1"/>
              <a:t>CaRC</a:t>
            </a:r>
            <a:r>
              <a:rPr lang="en-US" dirty="0"/>
              <a:t>) Consortium</a:t>
            </a:r>
          </a:p>
          <a:p>
            <a:pPr>
              <a:spcBef>
                <a:spcPts val="0"/>
              </a:spcBef>
            </a:pPr>
            <a:r>
              <a:rPr lang="en-US" dirty="0"/>
              <a:t>Institutional center deputy director, then director</a:t>
            </a:r>
          </a:p>
          <a:p>
            <a:pPr>
              <a:spcBef>
                <a:spcPts val="0"/>
              </a:spcBef>
            </a:pPr>
            <a:r>
              <a:rPr lang="en-US" dirty="0"/>
              <a:t>Aspiration: training and mentoring opportunities at every career stage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99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ACI-REF is the Best Job 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day, you get to see how the work you do helps         other people to be successful.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86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Virtual Residency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271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ACI-REF Virtual Residency: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 Facilitators have strong experience within their discipline (often non-CS).</a:t>
            </a:r>
          </a:p>
          <a:p>
            <a:r>
              <a:rPr lang="en-US" dirty="0"/>
              <a:t>Most CI Facilitators and CI Engineers haven’t been faculty.</a:t>
            </a:r>
          </a:p>
          <a:p>
            <a:r>
              <a:rPr lang="en-US" dirty="0"/>
              <a:t>Sometimes little or no research experience (especially for SDN-focused CI Engineers).</a:t>
            </a:r>
          </a:p>
          <a:p>
            <a:r>
              <a:rPr lang="en-US" dirty="0"/>
              <a:t>Even if strong research background, typically little or no experience with research outside their own discipline.</a:t>
            </a:r>
          </a:p>
          <a:p>
            <a:r>
              <a:rPr lang="en-US" dirty="0"/>
              <a:t>When we started the Virtual Residency in 2015, there were no local, regional or national programs to teach people   how to be an ACI-REF.</a:t>
            </a:r>
          </a:p>
          <a:p>
            <a:r>
              <a:rPr lang="en-US" dirty="0"/>
              <a:t>In the olden days, you could take your time learning how to do this -- but not anymore ….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449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Virtual Residency Attendees 2015-17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472"/>
            <a:ext cx="8326438" cy="46482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300" dirty="0"/>
              <a:t>2015-17: 286 people from 173 institutions in 51 US states &amp; territories (missing TN, USVI, Guam) plus 5 other countries (Canada, Kenya, Mexico, Nigeria, United Kingdom):</a:t>
            </a:r>
          </a:p>
          <a:p>
            <a:r>
              <a:rPr lang="en-US" dirty="0"/>
              <a:t>  36 (13%) from   26 (15%) Minority Serving Institutions</a:t>
            </a:r>
          </a:p>
          <a:p>
            <a:r>
              <a:rPr lang="en-US" dirty="0"/>
              <a:t>  38 (13%) from   33 (19%) non-PhD-granting institutions</a:t>
            </a:r>
          </a:p>
          <a:p>
            <a:r>
              <a:rPr lang="en-US" dirty="0"/>
              <a:t>  94 (33%) from   59 (34%) institutions in 25 of 27 (93%) EPSCoR jurisdictions</a:t>
            </a:r>
          </a:p>
          <a:p>
            <a:r>
              <a:rPr lang="en-US" dirty="0"/>
              <a:t>206 (72%) from 114 (66%) of Campus Champion institutions (49% of CC institutions)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09600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9492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23356</TotalTime>
  <Words>1798</Words>
  <Application>Microsoft Office PowerPoint</Application>
  <PresentationFormat>On-screen Show (4:3)</PresentationFormat>
  <Paragraphs>225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Tahoma</vt:lpstr>
      <vt:lpstr>Times New Roman</vt:lpstr>
      <vt:lpstr>Wingdings</vt:lpstr>
      <vt:lpstr>Blends</vt:lpstr>
      <vt:lpstr>The Advanced Cyberinfrastructure Research and Education Facilitators Virtual Residency Program</vt:lpstr>
      <vt:lpstr>PowerPoint Presentation</vt:lpstr>
      <vt:lpstr>What is an ACI-REF?</vt:lpstr>
      <vt:lpstr>ACI-REF: Define Narrow or Broad?</vt:lpstr>
      <vt:lpstr>What’s the ACI-REF Career Path?</vt:lpstr>
      <vt:lpstr>Why ACI-REF is the Best Job Ever</vt:lpstr>
      <vt:lpstr>PowerPoint Presentation</vt:lpstr>
      <vt:lpstr>ACI-REF Virtual Residency: Why?</vt:lpstr>
      <vt:lpstr>Virtual Residency Attendees 2015-17</vt:lpstr>
      <vt:lpstr>Virtual Residency Funding</vt:lpstr>
      <vt:lpstr>What Do We Cover?</vt:lpstr>
      <vt:lpstr>What Aren’t We Trying to Do?</vt:lpstr>
      <vt:lpstr>What’s Our Hidden Agenda?</vt:lpstr>
      <vt:lpstr>ACI-REF Workshop Agenda 2015</vt:lpstr>
      <vt:lpstr>ACI-REF Workshop Agenda 2015</vt:lpstr>
      <vt:lpstr>Theme #1</vt:lpstr>
      <vt:lpstr>Theme #2</vt:lpstr>
      <vt:lpstr>Themes #3-4</vt:lpstr>
      <vt:lpstr>Biweekly Calls</vt:lpstr>
      <vt:lpstr>Proposal Writing Apprenticeship</vt:lpstr>
      <vt:lpstr>Acknowledgements</vt:lpstr>
      <vt:lpstr>Thanks for your attention!  Questions? jwfergus@ou.edu severini@ou.edu  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Ferguson, James</cp:lastModifiedBy>
  <cp:revision>710</cp:revision>
  <cp:lastPrinted>1601-01-01T00:00:00Z</cp:lastPrinted>
  <dcterms:created xsi:type="dcterms:W3CDTF">2001-08-18T12:37:15Z</dcterms:created>
  <dcterms:modified xsi:type="dcterms:W3CDTF">2017-09-26T16:05:03Z</dcterms:modified>
</cp:coreProperties>
</file>